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9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9" r:id="rId23"/>
    <p:sldId id="280" r:id="rId24"/>
    <p:sldId id="278" r:id="rId25"/>
    <p:sldId id="281" r:id="rId26"/>
    <p:sldId id="282" r:id="rId27"/>
    <p:sldId id="283" r:id="rId28"/>
    <p:sldId id="284" r:id="rId29"/>
    <p:sldId id="285" r:id="rId30"/>
    <p:sldId id="288" r:id="rId31"/>
    <p:sldId id="289" r:id="rId32"/>
    <p:sldId id="290" r:id="rId33"/>
    <p:sldId id="296" r:id="rId34"/>
    <p:sldId id="291" r:id="rId35"/>
    <p:sldId id="292" r:id="rId36"/>
    <p:sldId id="293" r:id="rId37"/>
    <p:sldId id="294" r:id="rId38"/>
    <p:sldId id="295" r:id="rId39"/>
  </p:sldIdLst>
  <p:sldSz cx="18288000" cy="10274300"/>
  <p:notesSz cx="18288000" cy="10274300"/>
  <p:embeddedFontLst>
    <p:embeddedFont>
      <p:font typeface="Calibri" panose="020F0502020204030204" pitchFamily="34" charset="0"/>
      <p:regular r:id="rId41"/>
      <p:bold r:id="rId42"/>
      <p:italic r:id="rId43"/>
      <p:boldItalic r:id="rId44"/>
    </p:embeddedFont>
    <p:embeddedFont>
      <p:font typeface="EGSIDK+League Spartan Regular" panose="020B0604020202020204" charset="0"/>
      <p:regular r:id="rId45"/>
    </p:embeddedFont>
    <p:embeddedFont>
      <p:font typeface="Glacial Indifference" panose="00000800000000000000" charset="0"/>
      <p:regular r:id="rId46"/>
      <p:bold r:id="rId47"/>
      <p:italic r:id="rId48"/>
    </p:embeddedFont>
    <p:embeddedFont>
      <p:font typeface="League Spartan" pitchFamily="2" charset="0"/>
      <p:regular r:id="rId49"/>
      <p:bold r:id="rId5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714" y="78"/>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0774B714-4111-46FB-8F5D-62BA5EFE994D}" type="datetimeFigureOut">
              <a:rPr lang="de-AT" smtClean="0"/>
              <a:t>02.05.2022</a:t>
            </a:fld>
            <a:endParaRPr lang="de-AT"/>
          </a:p>
        </p:txBody>
      </p:sp>
      <p:sp>
        <p:nvSpPr>
          <p:cNvPr id="4" name="Folienbildplatzhalter 3"/>
          <p:cNvSpPr>
            <a:spLocks noGrp="1" noRot="1" noChangeAspect="1"/>
          </p:cNvSpPr>
          <p:nvPr>
            <p:ph type="sldImg" idx="2"/>
          </p:nvPr>
        </p:nvSpPr>
        <p:spPr>
          <a:xfrm>
            <a:off x="6057900" y="1284288"/>
            <a:ext cx="6172200" cy="3467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1828800" y="4945063"/>
            <a:ext cx="14630400" cy="40449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759950"/>
            <a:ext cx="7924800" cy="51435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10358438" y="9759950"/>
            <a:ext cx="7924800" cy="514350"/>
          </a:xfrm>
          <a:prstGeom prst="rect">
            <a:avLst/>
          </a:prstGeom>
        </p:spPr>
        <p:txBody>
          <a:bodyPr vert="horz" lIns="91440" tIns="45720" rIns="91440" bIns="45720" rtlCol="0" anchor="b"/>
          <a:lstStyle>
            <a:lvl1pPr algn="r">
              <a:defRPr sz="1200"/>
            </a:lvl1pPr>
          </a:lstStyle>
          <a:p>
            <a:fld id="{FFF22003-9BB4-43C6-91AB-812A440F95E3}" type="slidenum">
              <a:rPr lang="de-AT" smtClean="0"/>
              <a:t>‹Nr.›</a:t>
            </a:fld>
            <a:endParaRPr lang="de-AT"/>
          </a:p>
        </p:txBody>
      </p:sp>
    </p:spTree>
    <p:extLst>
      <p:ext uri="{BB962C8B-B14F-4D97-AF65-F5344CB8AC3E}">
        <p14:creationId xmlns:p14="http://schemas.microsoft.com/office/powerpoint/2010/main" val="23982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FF22003-9BB4-43C6-91AB-812A440F95E3}" type="slidenum">
              <a:rPr lang="de-AT" smtClean="0"/>
              <a:t>27</a:t>
            </a:fld>
            <a:endParaRPr lang="de-AT"/>
          </a:p>
        </p:txBody>
      </p:sp>
    </p:spTree>
    <p:extLst>
      <p:ext uri="{BB962C8B-B14F-4D97-AF65-F5344CB8AC3E}">
        <p14:creationId xmlns:p14="http://schemas.microsoft.com/office/powerpoint/2010/main" val="282043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5/2/2022</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5029199" cy="10274298"/>
          </a:xfrm>
          <a:prstGeom prst="rect">
            <a:avLst/>
          </a:prstGeom>
        </p:spPr>
      </p:pic>
      <p:pic>
        <p:nvPicPr>
          <p:cNvPr id="17" name="bg object 17"/>
          <p:cNvPicPr/>
          <p:nvPr/>
        </p:nvPicPr>
        <p:blipFill>
          <a:blip r:embed="rId3" cstate="print"/>
          <a:stretch>
            <a:fillRect/>
          </a:stretch>
        </p:blipFill>
        <p:spPr>
          <a:xfrm>
            <a:off x="14370878" y="8770128"/>
            <a:ext cx="3486149" cy="951323"/>
          </a:xfrm>
          <a:prstGeom prst="rect">
            <a:avLst/>
          </a:prstGeom>
        </p:spPr>
      </p:pic>
      <p:sp>
        <p:nvSpPr>
          <p:cNvPr id="2" name="Holder 2"/>
          <p:cNvSpPr>
            <a:spLocks noGrp="1"/>
          </p:cNvSpPr>
          <p:nvPr>
            <p:ph type="title"/>
          </p:nvPr>
        </p:nvSpPr>
        <p:spPr>
          <a:xfrm>
            <a:off x="377666" y="427735"/>
            <a:ext cx="6797992" cy="983667"/>
          </a:xfrm>
        </p:spPr>
        <p:txBody>
          <a:bodyPr lIns="0" tIns="0" rIns="0" bIns="0"/>
          <a:lstStyle>
            <a:lvl1pPr>
              <a:defRPr sz="6392" b="1" i="0">
                <a:solidFill>
                  <a:srgbClr val="010300"/>
                </a:solidFill>
                <a:latin typeface="Arial"/>
                <a:cs typeface="Arial"/>
              </a:defRPr>
            </a:lvl1pPr>
          </a:lstStyle>
          <a:p>
            <a:endParaRPr/>
          </a:p>
        </p:txBody>
      </p:sp>
      <p:sp>
        <p:nvSpPr>
          <p:cNvPr id="3" name="Holder 3"/>
          <p:cNvSpPr>
            <a:spLocks noGrp="1"/>
          </p:cNvSpPr>
          <p:nvPr>
            <p:ph type="body" idx="1"/>
          </p:nvPr>
        </p:nvSpPr>
        <p:spPr>
          <a:xfrm>
            <a:off x="377666" y="2459482"/>
            <a:ext cx="6797992" cy="384272"/>
          </a:xfrm>
        </p:spPr>
        <p:txBody>
          <a:bodyPr lIns="0" tIns="0" rIns="0" bIns="0"/>
          <a:lstStyle>
            <a:lvl1pPr>
              <a:defRPr sz="2497" b="0" i="0">
                <a:solidFill>
                  <a:srgbClr val="010300"/>
                </a:solidFill>
                <a:latin typeface="Arial"/>
                <a:cs typeface="Arial"/>
              </a:defRPr>
            </a:lvl1pPr>
          </a:lstStyle>
          <a:p>
            <a:endParaRPr/>
          </a:p>
        </p:txBody>
      </p:sp>
      <p:sp>
        <p:nvSpPr>
          <p:cNvPr id="4" name="Holder 4"/>
          <p:cNvSpPr>
            <a:spLocks noGrp="1"/>
          </p:cNvSpPr>
          <p:nvPr>
            <p:ph type="ftr" sz="quarter" idx="5"/>
          </p:nvPr>
        </p:nvSpPr>
        <p:spPr>
          <a:xfrm>
            <a:off x="2568130" y="9944862"/>
            <a:ext cx="2417063" cy="276999"/>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276999"/>
          </a:xfr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6" name="Holder 6"/>
          <p:cNvSpPr>
            <a:spLocks noGrp="1"/>
          </p:cNvSpPr>
          <p:nvPr>
            <p:ph type="sldNum" sz="quarter" idx="7"/>
          </p:nvPr>
        </p:nvSpPr>
        <p:spPr>
          <a:xfrm>
            <a:off x="5438394" y="9944862"/>
            <a:ext cx="1737264" cy="276999"/>
          </a:xfrm>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36976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5/2/2022</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jpeg"/><Relationship Id="rId7" Type="http://schemas.openxmlformats.org/officeDocument/2006/relationships/image" Target="../media/image1.jp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1.jp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759624" y="2688878"/>
            <a:ext cx="11806557" cy="2277547"/>
          </a:xfrm>
          <a:prstGeom prst="rect">
            <a:avLst/>
          </a:prstGeom>
        </p:spPr>
        <p:txBody>
          <a:bodyPr vert="horz" wrap="square" lIns="0" tIns="0" rIns="0" bIns="0" rtlCol="0">
            <a:spAutoFit/>
          </a:bodyPr>
          <a:lstStyle/>
          <a:p>
            <a:pPr marL="0" marR="0">
              <a:spcBef>
                <a:spcPts val="0"/>
              </a:spcBef>
              <a:spcAft>
                <a:spcPts val="0"/>
              </a:spcAft>
            </a:pPr>
            <a:r>
              <a:rPr lang="de-AT" sz="8800" b="1" dirty="0">
                <a:solidFill>
                  <a:srgbClr val="020301"/>
                </a:solidFill>
                <a:latin typeface="League Spartan" pitchFamily="2" charset="0"/>
                <a:cs typeface="EGSIDK+League Spartan Regular"/>
              </a:rPr>
              <a:t>BLACKOUT VORSORGE </a:t>
            </a:r>
          </a:p>
          <a:p>
            <a:pPr marL="0" marR="0">
              <a:spcBef>
                <a:spcPts val="0"/>
              </a:spcBef>
              <a:spcAft>
                <a:spcPts val="0"/>
              </a:spcAft>
            </a:pPr>
            <a:r>
              <a:rPr lang="de-AT" sz="6000" b="1" dirty="0">
                <a:solidFill>
                  <a:srgbClr val="020301"/>
                </a:solidFill>
                <a:latin typeface="League Spartan" pitchFamily="2" charset="0"/>
                <a:cs typeface="EGSIDK+League Spartan Regular"/>
              </a:rPr>
              <a:t>MORGEN KANN ES ZU SPÄT SEIN</a:t>
            </a:r>
            <a:endParaRPr sz="6000" b="1" dirty="0">
              <a:solidFill>
                <a:srgbClr val="020301"/>
              </a:solidFill>
              <a:latin typeface="League Spartan" pitchFamily="2" charset="0"/>
              <a:cs typeface="EGSIDK+League Spartan Regular"/>
            </a:endParaRPr>
          </a:p>
        </p:txBody>
      </p:sp>
      <p:sp>
        <p:nvSpPr>
          <p:cNvPr id="4" name="Rechteck 3">
            <a:extLst>
              <a:ext uri="{FF2B5EF4-FFF2-40B4-BE49-F238E27FC236}">
                <a16:creationId xmlns:a16="http://schemas.microsoft.com/office/drawing/2014/main" id="{7A94F975-5BEE-4AA5-BB7E-D102C7A43F80}"/>
              </a:ext>
            </a:extLst>
          </p:cNvPr>
          <p:cNvSpPr/>
          <p:nvPr/>
        </p:nvSpPr>
        <p:spPr>
          <a:xfrm>
            <a:off x="5759624" y="5353174"/>
            <a:ext cx="11737304"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object 3">
            <a:extLst>
              <a:ext uri="{FF2B5EF4-FFF2-40B4-BE49-F238E27FC236}">
                <a16:creationId xmlns:a16="http://schemas.microsoft.com/office/drawing/2014/main" id="{B5A3A448-B286-48F9-9813-EDA716B0839D}"/>
              </a:ext>
            </a:extLst>
          </p:cNvPr>
          <p:cNvSpPr txBox="1"/>
          <p:nvPr/>
        </p:nvSpPr>
        <p:spPr>
          <a:xfrm>
            <a:off x="5765091" y="6784042"/>
            <a:ext cx="11806557" cy="369332"/>
          </a:xfrm>
          <a:prstGeom prst="rect">
            <a:avLst/>
          </a:prstGeom>
        </p:spPr>
        <p:txBody>
          <a:bodyPr vert="horz" wrap="square" lIns="0" tIns="0" rIns="0" bIns="0" rtlCol="0">
            <a:spAutoFit/>
          </a:bodyPr>
          <a:lstStyle/>
          <a:p>
            <a:pPr marL="0" marR="0">
              <a:spcBef>
                <a:spcPts val="0"/>
              </a:spcBef>
              <a:spcAft>
                <a:spcPts val="0"/>
              </a:spcAft>
            </a:pPr>
            <a:r>
              <a:rPr lang="de-AT" sz="2400" b="1" dirty="0">
                <a:solidFill>
                  <a:srgbClr val="020301"/>
                </a:solidFill>
                <a:latin typeface="League Spartan" pitchFamily="2" charset="0"/>
                <a:cs typeface="EGSIDK+League Spartan Regular"/>
              </a:rPr>
              <a:t>Eine Veranstaltung des Freiheitlichen Bildungsinstituts.</a:t>
            </a:r>
            <a:endParaRPr sz="1400" b="1" dirty="0">
              <a:solidFill>
                <a:srgbClr val="020301"/>
              </a:solidFill>
              <a:latin typeface="League Spartan" pitchFamily="2" charset="0"/>
              <a:cs typeface="EGSIDK+League Spartan Regular"/>
            </a:endParaRPr>
          </a:p>
        </p:txBody>
      </p:sp>
      <p:pic>
        <p:nvPicPr>
          <p:cNvPr id="6" name="object 4">
            <a:extLst>
              <a:ext uri="{FF2B5EF4-FFF2-40B4-BE49-F238E27FC236}">
                <a16:creationId xmlns:a16="http://schemas.microsoft.com/office/drawing/2014/main" id="{E7DB3105-ABE2-4017-BA8B-53A9905964B9}"/>
              </a:ext>
            </a:extLst>
          </p:cNvPr>
          <p:cNvPicPr/>
          <p:nvPr/>
        </p:nvPicPr>
        <p:blipFill>
          <a:blip r:embed="rId2" cstate="print"/>
          <a:stretch>
            <a:fillRect/>
          </a:stretch>
        </p:blipFill>
        <p:spPr>
          <a:xfrm>
            <a:off x="0" y="0"/>
            <a:ext cx="5029199" cy="10286999"/>
          </a:xfrm>
          <a:prstGeom prst="rect">
            <a:avLst/>
          </a:prstGeom>
        </p:spPr>
      </p:pic>
      <p:pic>
        <p:nvPicPr>
          <p:cNvPr id="9" name="object 3">
            <a:extLst>
              <a:ext uri="{FF2B5EF4-FFF2-40B4-BE49-F238E27FC236}">
                <a16:creationId xmlns:a16="http://schemas.microsoft.com/office/drawing/2014/main" id="{3BCA2E11-92D0-4C83-914B-83708DAA29D9}"/>
              </a:ext>
            </a:extLst>
          </p:cNvPr>
          <p:cNvPicPr/>
          <p:nvPr/>
        </p:nvPicPr>
        <p:blipFill>
          <a:blip r:embed="rId3" cstate="print"/>
          <a:stretch>
            <a:fillRect/>
          </a:stretch>
        </p:blipFill>
        <p:spPr>
          <a:xfrm>
            <a:off x="12894221" y="8377510"/>
            <a:ext cx="4962806" cy="1355957"/>
          </a:xfrm>
          <a:prstGeom prst="rect">
            <a:avLst/>
          </a:prstGeom>
        </p:spPr>
      </p:pic>
      <p:sp>
        <p:nvSpPr>
          <p:cNvPr id="10" name="object 3">
            <a:extLst>
              <a:ext uri="{FF2B5EF4-FFF2-40B4-BE49-F238E27FC236}">
                <a16:creationId xmlns:a16="http://schemas.microsoft.com/office/drawing/2014/main" id="{83495DAE-5456-4686-AF0F-049592E4EC04}"/>
              </a:ext>
            </a:extLst>
          </p:cNvPr>
          <p:cNvSpPr txBox="1"/>
          <p:nvPr/>
        </p:nvSpPr>
        <p:spPr>
          <a:xfrm>
            <a:off x="5759624" y="5731898"/>
            <a:ext cx="11806557" cy="923330"/>
          </a:xfrm>
          <a:prstGeom prst="rect">
            <a:avLst/>
          </a:prstGeom>
        </p:spPr>
        <p:txBody>
          <a:bodyPr vert="horz" wrap="square" lIns="0" tIns="0" rIns="0" bIns="0" rtlCol="0">
            <a:spAutoFit/>
          </a:bodyPr>
          <a:lstStyle/>
          <a:p>
            <a:pPr marL="0" marR="0">
              <a:spcBef>
                <a:spcPts val="0"/>
              </a:spcBef>
              <a:spcAft>
                <a:spcPts val="0"/>
              </a:spcAft>
            </a:pPr>
            <a:r>
              <a:rPr lang="de-AT" sz="6000" b="1" dirty="0">
                <a:solidFill>
                  <a:srgbClr val="020301"/>
                </a:solidFill>
                <a:latin typeface="League Spartan" pitchFamily="2" charset="0"/>
                <a:cs typeface="EGSIDK+League Spartan Regular"/>
              </a:rPr>
              <a:t>DIETMAR HEURITSCH</a:t>
            </a:r>
            <a:endParaRPr sz="4000" b="1" dirty="0">
              <a:solidFill>
                <a:srgbClr val="020301"/>
              </a:solidFill>
              <a:latin typeface="League Spartan" pitchFamily="2" charset="0"/>
              <a:cs typeface="EGSIDK+League Spartan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WASSERVERSORGUNG</a:t>
            </a:r>
          </a:p>
        </p:txBody>
      </p:sp>
      <p:sp>
        <p:nvSpPr>
          <p:cNvPr id="6" name="Textfeld 5">
            <a:extLst>
              <a:ext uri="{FF2B5EF4-FFF2-40B4-BE49-F238E27FC236}">
                <a16:creationId xmlns:a16="http://schemas.microsoft.com/office/drawing/2014/main" id="{C90085B8-293E-43C2-A3BA-843E7059CFCC}"/>
              </a:ext>
            </a:extLst>
          </p:cNvPr>
          <p:cNvSpPr txBox="1"/>
          <p:nvPr/>
        </p:nvSpPr>
        <p:spPr>
          <a:xfrm>
            <a:off x="5605297" y="2507890"/>
            <a:ext cx="11665296" cy="954107"/>
          </a:xfrm>
          <a:prstGeom prst="rect">
            <a:avLst/>
          </a:prstGeom>
          <a:noFill/>
        </p:spPr>
        <p:txBody>
          <a:bodyPr wrap="square" rtlCol="0">
            <a:spAutoFit/>
          </a:bodyPr>
          <a:lstStyle/>
          <a:p>
            <a:r>
              <a:rPr lang="de-AT" sz="2800" b="1" dirty="0">
                <a:latin typeface="Glacial Indifference" pitchFamily="50" charset="0"/>
              </a:rPr>
              <a:t>Ohne Nahrung kann der Mensch eine Woche auskommen, </a:t>
            </a:r>
            <a:br>
              <a:rPr lang="de-AT" sz="2800" b="1" dirty="0">
                <a:latin typeface="Glacial Indifference" pitchFamily="50" charset="0"/>
              </a:rPr>
            </a:br>
            <a:r>
              <a:rPr lang="de-AT" sz="2800" b="1" dirty="0">
                <a:latin typeface="Glacial Indifference" pitchFamily="50" charset="0"/>
              </a:rPr>
              <a:t>ohne Wasser nur 2-3 Tage</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745895"/>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Wasserversorgung ohne Strom ungewiss, abhängig von der örtlichen Situation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757946"/>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Tagesbedarf an Getränken pro Person 2-3 Liter</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6270114"/>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9 „Sechserträger“ mit je mit je 1,5 l Wasserflaschen ergeben 81 l Wasser.</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7044743"/>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Tipp: Legen Sie sich einen Wasservorrat für mindestens 14 Tage an.</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662114" y="7744342"/>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Denken Sie auch an Wasser für Körperhygiene</a:t>
            </a:r>
          </a:p>
        </p:txBody>
      </p:sp>
      <p:sp>
        <p:nvSpPr>
          <p:cNvPr id="16" name="Textfeld 15">
            <a:extLst>
              <a:ext uri="{FF2B5EF4-FFF2-40B4-BE49-F238E27FC236}">
                <a16:creationId xmlns:a16="http://schemas.microsoft.com/office/drawing/2014/main" id="{5B7C2CDF-68A2-480F-AC4A-6D1ACE033DF8}"/>
              </a:ext>
            </a:extLst>
          </p:cNvPr>
          <p:cNvSpPr txBox="1"/>
          <p:nvPr/>
        </p:nvSpPr>
        <p:spPr>
          <a:xfrm>
            <a:off x="5605297" y="5550034"/>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Eine Vierköpfige Familie benötigt 56-84 l Trinkwasser pro Woche!</a:t>
            </a:r>
            <a:endParaRPr lang="de-AT" sz="2800" dirty="0">
              <a:latin typeface="Glacial Indifference" pitchFamily="50" charset="0"/>
            </a:endParaRPr>
          </a:p>
        </p:txBody>
      </p:sp>
      <p:pic>
        <p:nvPicPr>
          <p:cNvPr id="12" name="object 2">
            <a:extLst>
              <a:ext uri="{FF2B5EF4-FFF2-40B4-BE49-F238E27FC236}">
                <a16:creationId xmlns:a16="http://schemas.microsoft.com/office/drawing/2014/main" id="{355D538B-352D-49B5-BEB6-C43C6A9AE981}"/>
              </a:ext>
            </a:extLst>
          </p:cNvPr>
          <p:cNvPicPr/>
          <p:nvPr/>
        </p:nvPicPr>
        <p:blipFill>
          <a:blip r:embed="rId2" cstate="print"/>
          <a:stretch>
            <a:fillRect/>
          </a:stretch>
        </p:blipFill>
        <p:spPr>
          <a:xfrm>
            <a:off x="0" y="0"/>
            <a:ext cx="5029199" cy="10286999"/>
          </a:xfrm>
          <a:prstGeom prst="rect">
            <a:avLst/>
          </a:prstGeom>
        </p:spPr>
      </p:pic>
      <p:pic>
        <p:nvPicPr>
          <p:cNvPr id="13" name="object 3">
            <a:extLst>
              <a:ext uri="{FF2B5EF4-FFF2-40B4-BE49-F238E27FC236}">
                <a16:creationId xmlns:a16="http://schemas.microsoft.com/office/drawing/2014/main" id="{646E06CB-5A8C-4BD5-ACE9-C59F247A0557}"/>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29435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WASSERVERSORGUNG</a:t>
            </a:r>
          </a:p>
        </p:txBody>
      </p:sp>
      <p:sp>
        <p:nvSpPr>
          <p:cNvPr id="11" name="Textfeld 10">
            <a:extLst>
              <a:ext uri="{FF2B5EF4-FFF2-40B4-BE49-F238E27FC236}">
                <a16:creationId xmlns:a16="http://schemas.microsoft.com/office/drawing/2014/main" id="{500B1FA9-EA3B-447E-90CA-45709823304F}"/>
              </a:ext>
            </a:extLst>
          </p:cNvPr>
          <p:cNvSpPr txBox="1"/>
          <p:nvPr/>
        </p:nvSpPr>
        <p:spPr>
          <a:xfrm>
            <a:off x="5759624" y="4832275"/>
            <a:ext cx="11665296" cy="1384995"/>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Wasser kann mit Entkeimungsmitteln länger </a:t>
            </a:r>
            <a:br>
              <a:rPr lang="de-DE" sz="2800" dirty="0">
                <a:latin typeface="Glacial Indifference" pitchFamily="50" charset="0"/>
              </a:rPr>
            </a:br>
            <a:r>
              <a:rPr lang="de-DE" sz="2800" dirty="0">
                <a:latin typeface="Glacial Indifference" pitchFamily="50" charset="0"/>
              </a:rPr>
              <a:t>haltbar gemacht werden. </a:t>
            </a:r>
            <a:br>
              <a:rPr lang="de-DE" sz="2800" dirty="0">
                <a:latin typeface="Glacial Indifference" pitchFamily="50" charset="0"/>
              </a:rPr>
            </a:br>
            <a:r>
              <a:rPr lang="de-DE" sz="2800" dirty="0">
                <a:latin typeface="Glacial Indifference" pitchFamily="50" charset="0"/>
              </a:rPr>
              <a:t>(„Micropur“-Tabletten – im Fachhandel erhältlich)</a:t>
            </a:r>
          </a:p>
        </p:txBody>
      </p:sp>
      <p:sp>
        <p:nvSpPr>
          <p:cNvPr id="12" name="Textfeld 11">
            <a:extLst>
              <a:ext uri="{FF2B5EF4-FFF2-40B4-BE49-F238E27FC236}">
                <a16:creationId xmlns:a16="http://schemas.microsoft.com/office/drawing/2014/main" id="{79BDE834-6589-4FA5-B70A-A4253BBCAEC2}"/>
              </a:ext>
            </a:extLst>
          </p:cNvPr>
          <p:cNvSpPr txBox="1"/>
          <p:nvPr/>
        </p:nvSpPr>
        <p:spPr>
          <a:xfrm>
            <a:off x="5731874" y="3192934"/>
            <a:ext cx="1205308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Tipp: Sobald der Strom ausfällt, sofort alle verfügbaren Wasserbehälter füllen, solange das Leitungswasser fließt (Badewanne, Kübel, Kanister etc.)</a:t>
            </a:r>
          </a:p>
        </p:txBody>
      </p:sp>
      <p:sp>
        <p:nvSpPr>
          <p:cNvPr id="13" name="Textfeld 12">
            <a:extLst>
              <a:ext uri="{FF2B5EF4-FFF2-40B4-BE49-F238E27FC236}">
                <a16:creationId xmlns:a16="http://schemas.microsoft.com/office/drawing/2014/main" id="{7562C14F-F7BA-4BF5-9BA8-EC6BE876A0B9}"/>
              </a:ext>
            </a:extLst>
          </p:cNvPr>
          <p:cNvSpPr txBox="1"/>
          <p:nvPr/>
        </p:nvSpPr>
        <p:spPr>
          <a:xfrm>
            <a:off x="5759624" y="6776491"/>
            <a:ext cx="11665296" cy="1384995"/>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Ist Wasserentnahme aus Gewässern notwendig, </a:t>
            </a:r>
            <a:br>
              <a:rPr lang="de-DE" sz="2800" dirty="0">
                <a:latin typeface="Glacial Indifference" pitchFamily="50" charset="0"/>
              </a:rPr>
            </a:br>
            <a:r>
              <a:rPr lang="de-DE" sz="2800" dirty="0">
                <a:latin typeface="Glacial Indifference" pitchFamily="50" charset="0"/>
              </a:rPr>
              <a:t>nur abgekochtes Wasser trinken. Noch besser: </a:t>
            </a:r>
            <a:br>
              <a:rPr lang="de-DE" sz="2800" dirty="0">
                <a:latin typeface="Glacial Indifference" pitchFamily="50" charset="0"/>
              </a:rPr>
            </a:br>
            <a:r>
              <a:rPr lang="de-DE" sz="2800" dirty="0">
                <a:latin typeface="Glacial Indifference" pitchFamily="50" charset="0"/>
              </a:rPr>
              <a:t>Professionellen Wasserfilter verwenden.</a:t>
            </a:r>
          </a:p>
        </p:txBody>
      </p:sp>
      <p:pic>
        <p:nvPicPr>
          <p:cNvPr id="15" name="Grafik 14" descr="Ein Bild, das drinnen enthält.&#10;&#10;Automatisch generierte Beschreibung">
            <a:extLst>
              <a:ext uri="{FF2B5EF4-FFF2-40B4-BE49-F238E27FC236}">
                <a16:creationId xmlns:a16="http://schemas.microsoft.com/office/drawing/2014/main" id="{204400BF-C087-4816-B0C5-FE66E72652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52" r="27397"/>
          <a:stretch/>
        </p:blipFill>
        <p:spPr>
          <a:xfrm>
            <a:off x="13699391" y="6747340"/>
            <a:ext cx="1830602" cy="3264942"/>
          </a:xfrm>
          <a:prstGeom prst="rect">
            <a:avLst/>
          </a:prstGeom>
        </p:spPr>
      </p:pic>
      <p:pic>
        <p:nvPicPr>
          <p:cNvPr id="5" name="Grafik 4" descr="Ein Bild, das Text, drinnen, offen enthält.&#10;&#10;Automatisch generierte Beschreibung">
            <a:extLst>
              <a:ext uri="{FF2B5EF4-FFF2-40B4-BE49-F238E27FC236}">
                <a16:creationId xmlns:a16="http://schemas.microsoft.com/office/drawing/2014/main" id="{6F43EBA7-8368-44F7-8CCC-878F7D4B08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565"/>
          <a:stretch/>
        </p:blipFill>
        <p:spPr>
          <a:xfrm>
            <a:off x="14367068" y="5272561"/>
            <a:ext cx="3417892" cy="2010616"/>
          </a:xfrm>
          <a:prstGeom prst="rect">
            <a:avLst/>
          </a:prstGeom>
        </p:spPr>
      </p:pic>
      <p:pic>
        <p:nvPicPr>
          <p:cNvPr id="10" name="object 2">
            <a:extLst>
              <a:ext uri="{FF2B5EF4-FFF2-40B4-BE49-F238E27FC236}">
                <a16:creationId xmlns:a16="http://schemas.microsoft.com/office/drawing/2014/main" id="{F972BBBF-6C7A-4B39-AD0D-0A76F1E88CD0}"/>
              </a:ext>
            </a:extLst>
          </p:cNvPr>
          <p:cNvPicPr/>
          <p:nvPr/>
        </p:nvPicPr>
        <p:blipFill>
          <a:blip r:embed="rId4"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24754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LEBENSMITTELBEVORRATUNG</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904902"/>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Im Falle eines großflächigen Stromausfalls werden Lebensmittelgeschäfte aus technischen Gründen sofort schließen.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201046"/>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Vorhandener Warenbestand wird möglicherweise provisorisch abverkauft, Nachschub wird es nicht geben.</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5497190"/>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Die großen Handelsketten haben nur für wenige Tage Lagerbestände und es ist fraglich, ob überhaupt noch Lieferungen erfolgen können.</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793334"/>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Deshalb ist Eigenvorsorge dringend erforderlich.</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662114" y="7657430"/>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Tipp: Legen Sie sich einen Lebensmittelvorrat für mindestens 14 Tage an.</a:t>
            </a:r>
            <a:br>
              <a:rPr lang="de-DE" sz="2800" dirty="0">
                <a:latin typeface="Glacial Indifference" pitchFamily="50" charset="0"/>
              </a:rPr>
            </a:br>
            <a:r>
              <a:rPr lang="de-DE" sz="2800" dirty="0">
                <a:latin typeface="Glacial Indifference" pitchFamily="50" charset="0"/>
              </a:rPr>
              <a:t>Ziel muss sein, 14 Tage ohne Einkaufen zu überstehen. </a:t>
            </a:r>
          </a:p>
        </p:txBody>
      </p:sp>
      <p:pic>
        <p:nvPicPr>
          <p:cNvPr id="12" name="object 2">
            <a:extLst>
              <a:ext uri="{FF2B5EF4-FFF2-40B4-BE49-F238E27FC236}">
                <a16:creationId xmlns:a16="http://schemas.microsoft.com/office/drawing/2014/main" id="{881BA6F1-39D9-4596-BE76-6EDC9E8DE2BC}"/>
              </a:ext>
            </a:extLst>
          </p:cNvPr>
          <p:cNvPicPr/>
          <p:nvPr/>
        </p:nvPicPr>
        <p:blipFill>
          <a:blip r:embed="rId2" cstate="print"/>
          <a:stretch>
            <a:fillRect/>
          </a:stretch>
        </p:blipFill>
        <p:spPr>
          <a:xfrm>
            <a:off x="0" y="0"/>
            <a:ext cx="5029199" cy="10286999"/>
          </a:xfrm>
          <a:prstGeom prst="rect">
            <a:avLst/>
          </a:prstGeom>
        </p:spPr>
      </p:pic>
      <p:pic>
        <p:nvPicPr>
          <p:cNvPr id="13" name="object 3">
            <a:extLst>
              <a:ext uri="{FF2B5EF4-FFF2-40B4-BE49-F238E27FC236}">
                <a16:creationId xmlns:a16="http://schemas.microsoft.com/office/drawing/2014/main" id="{73148B4F-A6AA-4481-8650-31D33405C4C5}"/>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93205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605296" y="1034179"/>
            <a:ext cx="12827736" cy="1107996"/>
          </a:xfrm>
          <a:prstGeom prst="rect">
            <a:avLst/>
          </a:prstGeom>
          <a:noFill/>
        </p:spPr>
        <p:txBody>
          <a:bodyPr wrap="square" rtlCol="0">
            <a:spAutoFit/>
          </a:bodyPr>
          <a:lstStyle/>
          <a:p>
            <a:r>
              <a:rPr lang="de-AT" sz="6600" b="1" dirty="0">
                <a:latin typeface="League Spartan" pitchFamily="2" charset="0"/>
              </a:rPr>
              <a:t>LEBENSMITTELBEVORRATUNG</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904902"/>
            <a:ext cx="9947416" cy="954107"/>
          </a:xfrm>
          <a:prstGeom prst="rect">
            <a:avLst/>
          </a:prstGeom>
          <a:noFill/>
        </p:spPr>
        <p:txBody>
          <a:bodyPr wrap="square" rtlCol="0">
            <a:spAutoFit/>
          </a:bodyPr>
          <a:lstStyle/>
          <a:p>
            <a:r>
              <a:rPr lang="de-DE" sz="2800" b="1" dirty="0">
                <a:latin typeface="Glacial Indifference" pitchFamily="50" charset="0"/>
              </a:rPr>
              <a:t>Erforderliche Nahrungsmengen für 1 Person für den Zeitraum von 14 Tagen:</a:t>
            </a:r>
          </a:p>
        </p:txBody>
      </p:sp>
      <p:sp>
        <p:nvSpPr>
          <p:cNvPr id="12" name="Textfeld 11">
            <a:extLst>
              <a:ext uri="{FF2B5EF4-FFF2-40B4-BE49-F238E27FC236}">
                <a16:creationId xmlns:a16="http://schemas.microsoft.com/office/drawing/2014/main" id="{5DCCFDEE-EF1C-44C2-BD19-48F7F4305715}"/>
              </a:ext>
            </a:extLst>
          </p:cNvPr>
          <p:cNvSpPr txBox="1"/>
          <p:nvPr/>
        </p:nvSpPr>
        <p:spPr>
          <a:xfrm>
            <a:off x="5605296" y="4550771"/>
            <a:ext cx="10801198" cy="2246769"/>
          </a:xfrm>
          <a:prstGeom prst="rect">
            <a:avLst/>
          </a:prstGeom>
          <a:noFill/>
        </p:spPr>
        <p:txBody>
          <a:bodyPr wrap="square" rtlCol="0">
            <a:spAutoFit/>
          </a:bodyPr>
          <a:lstStyle/>
          <a:p>
            <a:pPr marL="457200" indent="-457200">
              <a:buFontTx/>
              <a:buChar char="-"/>
            </a:pPr>
            <a:r>
              <a:rPr lang="de-DE" sz="2800" dirty="0">
                <a:latin typeface="Glacial Indifference" pitchFamily="50" charset="0"/>
              </a:rPr>
              <a:t>Getreideprodukte: 	4,5 kg</a:t>
            </a:r>
          </a:p>
          <a:p>
            <a:pPr marL="457200" indent="-457200">
              <a:buFontTx/>
              <a:buChar char="-"/>
            </a:pPr>
            <a:r>
              <a:rPr lang="de-DE" sz="2800" dirty="0">
                <a:latin typeface="Glacial Indifference" pitchFamily="50" charset="0"/>
              </a:rPr>
              <a:t>Fleisch/Fisch:		2,0 kg</a:t>
            </a:r>
          </a:p>
          <a:p>
            <a:pPr marL="457200" indent="-457200">
              <a:buFontTx/>
              <a:buChar char="-"/>
            </a:pPr>
            <a:r>
              <a:rPr lang="de-DE" sz="2800" dirty="0">
                <a:latin typeface="Glacial Indifference" pitchFamily="50" charset="0"/>
              </a:rPr>
              <a:t>Öle/Fett:		1,0 kg</a:t>
            </a:r>
          </a:p>
          <a:p>
            <a:pPr marL="457200" indent="-457200">
              <a:buFontTx/>
              <a:buChar char="-"/>
            </a:pPr>
            <a:r>
              <a:rPr lang="de-DE" sz="2800" dirty="0">
                <a:latin typeface="Glacial Indifference" pitchFamily="50" charset="0"/>
              </a:rPr>
              <a:t>Milchprodukte:		2,5 kg</a:t>
            </a:r>
          </a:p>
          <a:p>
            <a:pPr marL="457200" indent="-457200">
              <a:buFontTx/>
              <a:buChar char="-"/>
            </a:pPr>
            <a:r>
              <a:rPr lang="de-DE" sz="2800" dirty="0">
                <a:latin typeface="Glacial Indifference" pitchFamily="50" charset="0"/>
              </a:rPr>
              <a:t>Gemüse/Obst:	6 kg</a:t>
            </a:r>
          </a:p>
        </p:txBody>
      </p:sp>
      <p:pic>
        <p:nvPicPr>
          <p:cNvPr id="6" name="object 2">
            <a:extLst>
              <a:ext uri="{FF2B5EF4-FFF2-40B4-BE49-F238E27FC236}">
                <a16:creationId xmlns:a16="http://schemas.microsoft.com/office/drawing/2014/main" id="{F33DEF99-1898-41C8-8184-B35BCF8828F1}"/>
              </a:ext>
            </a:extLst>
          </p:cNvPr>
          <p:cNvPicPr/>
          <p:nvPr/>
        </p:nvPicPr>
        <p:blipFill>
          <a:blip r:embed="rId2" cstate="print"/>
          <a:stretch>
            <a:fillRect/>
          </a:stretch>
        </p:blipFill>
        <p:spPr>
          <a:xfrm>
            <a:off x="0" y="0"/>
            <a:ext cx="5029199" cy="10286999"/>
          </a:xfrm>
          <a:prstGeom prst="rect">
            <a:avLst/>
          </a:prstGeom>
        </p:spPr>
      </p:pic>
      <p:pic>
        <p:nvPicPr>
          <p:cNvPr id="8" name="object 3">
            <a:extLst>
              <a:ext uri="{FF2B5EF4-FFF2-40B4-BE49-F238E27FC236}">
                <a16:creationId xmlns:a16="http://schemas.microsoft.com/office/drawing/2014/main" id="{821789AF-2CD7-40B1-B969-9C5E6A1C925B}"/>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8176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4">
            <a:extLst>
              <a:ext uri="{FF2B5EF4-FFF2-40B4-BE49-F238E27FC236}">
                <a16:creationId xmlns:a16="http://schemas.microsoft.com/office/drawing/2014/main" id="{90F0BB53-D0C8-48DE-9BEA-323273977DDE}"/>
              </a:ext>
            </a:extLst>
          </p:cNvPr>
          <p:cNvGraphicFramePr>
            <a:graphicFrameLocks noGrp="1"/>
          </p:cNvGraphicFramePr>
          <p:nvPr>
            <p:extLst>
              <p:ext uri="{D42A27DB-BD31-4B8C-83A1-F6EECF244321}">
                <p14:modId xmlns:p14="http://schemas.microsoft.com/office/powerpoint/2010/main" val="2683469162"/>
              </p:ext>
            </p:extLst>
          </p:nvPr>
        </p:nvGraphicFramePr>
        <p:xfrm>
          <a:off x="6119664" y="960686"/>
          <a:ext cx="10585176" cy="7344811"/>
        </p:xfrm>
        <a:graphic>
          <a:graphicData uri="http://schemas.openxmlformats.org/drawingml/2006/table">
            <a:tbl>
              <a:tblPr firstRow="1" bandRow="1">
                <a:tableStyleId>{7E9639D4-E3E2-4D34-9284-5A2195B3D0D7}</a:tableStyleId>
              </a:tblPr>
              <a:tblGrid>
                <a:gridCol w="5860929">
                  <a:extLst>
                    <a:ext uri="{9D8B030D-6E8A-4147-A177-3AD203B41FA5}">
                      <a16:colId xmlns:a16="http://schemas.microsoft.com/office/drawing/2014/main" val="3286643767"/>
                    </a:ext>
                  </a:extLst>
                </a:gridCol>
                <a:gridCol w="4724247">
                  <a:extLst>
                    <a:ext uri="{9D8B030D-6E8A-4147-A177-3AD203B41FA5}">
                      <a16:colId xmlns:a16="http://schemas.microsoft.com/office/drawing/2014/main" val="2937098936"/>
                    </a:ext>
                  </a:extLst>
                </a:gridCol>
              </a:tblGrid>
              <a:tr h="386569">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Glacial Indifference" pitchFamily="50" charset="0"/>
                        </a:rPr>
                        <a:t>Beispiel für einen </a:t>
                      </a:r>
                      <a:r>
                        <a:rPr lang="de-DE" sz="1800" b="1" dirty="0">
                          <a:solidFill>
                            <a:schemeClr val="tx1"/>
                          </a:solidFill>
                          <a:highlight>
                            <a:srgbClr val="FFFF00"/>
                          </a:highlight>
                          <a:latin typeface="Glacial Indifference" pitchFamily="50" charset="0"/>
                        </a:rPr>
                        <a:t>Vollwertvorrat für 1 Person</a:t>
                      </a:r>
                      <a:r>
                        <a:rPr lang="de-DE" sz="1800" b="1" dirty="0">
                          <a:solidFill>
                            <a:schemeClr val="tx1"/>
                          </a:solidFill>
                          <a:latin typeface="Glacial Indifference" pitchFamily="50" charset="0"/>
                        </a:rPr>
                        <a:t> </a:t>
                      </a:r>
                      <a:r>
                        <a:rPr lang="de-DE" sz="1800" b="1" dirty="0">
                          <a:solidFill>
                            <a:schemeClr val="bg1"/>
                          </a:solidFill>
                          <a:latin typeface="Glacial Indifference" pitchFamily="50" charset="0"/>
                        </a:rPr>
                        <a:t>für den Zeitraum von 14 Tagen:</a:t>
                      </a:r>
                    </a:p>
                  </a:txBody>
                  <a:tcPr>
                    <a:lnB w="12700" cap="flat" cmpd="sng" algn="ctr">
                      <a:solidFill>
                        <a:schemeClr val="tx1"/>
                      </a:solidFill>
                      <a:prstDash val="solid"/>
                      <a:round/>
                      <a:headEnd type="none" w="med" len="med"/>
                      <a:tailEnd type="none" w="med" len="med"/>
                    </a:lnB>
                  </a:tcPr>
                </a:tc>
                <a:tc hMerge="1">
                  <a:txBody>
                    <a:bodyPr/>
                    <a:lstStyle/>
                    <a:p>
                      <a:endParaRPr lang="de-AT" dirty="0"/>
                    </a:p>
                  </a:txBody>
                  <a:tcPr/>
                </a:tc>
                <a:extLst>
                  <a:ext uri="{0D108BD9-81ED-4DB2-BD59-A6C34878D82A}">
                    <a16:rowId xmlns:a16="http://schemas.microsoft.com/office/drawing/2014/main" val="3765796323"/>
                  </a:ext>
                </a:extLst>
              </a:tr>
              <a:tr h="386569">
                <a:tc>
                  <a:txBody>
                    <a:bodyPr/>
                    <a:lstStyle/>
                    <a:p>
                      <a:r>
                        <a:rPr lang="de-AT" b="1" dirty="0">
                          <a:latin typeface="Glacial Indifference" pitchFamily="50" charset="0"/>
                        </a:rPr>
                        <a:t>Getreide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850212"/>
                  </a:ext>
                </a:extLst>
              </a:tr>
              <a:tr h="386569">
                <a:tc>
                  <a:txBody>
                    <a:bodyPr/>
                    <a:lstStyle/>
                    <a:p>
                      <a:r>
                        <a:rPr lang="de-AT" dirty="0">
                          <a:latin typeface="Glacial Indifference" pitchFamily="50" charset="0"/>
                        </a:rPr>
                        <a:t>Hirse, Weizen, Reis, Dinkel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57899"/>
                  </a:ext>
                </a:extLst>
              </a:tr>
              <a:tr h="386569">
                <a:tc>
                  <a:txBody>
                    <a:bodyPr/>
                    <a:lstStyle/>
                    <a:p>
                      <a:r>
                        <a:rPr lang="de-AT" b="1" dirty="0">
                          <a:latin typeface="Glacial Indifference" pitchFamily="50" charset="0"/>
                        </a:rPr>
                        <a:t>Getreideprodukte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710200"/>
                  </a:ext>
                </a:extLst>
              </a:tr>
              <a:tr h="386569">
                <a:tc>
                  <a:txBody>
                    <a:bodyPr/>
                    <a:lstStyle/>
                    <a:p>
                      <a:r>
                        <a:rPr lang="de-AT" dirty="0">
                          <a:latin typeface="Glacial Indifference" pitchFamily="50" charset="0"/>
                        </a:rPr>
                        <a:t>Haferflocken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274264"/>
                  </a:ext>
                </a:extLst>
              </a:tr>
              <a:tr h="386569">
                <a:tc>
                  <a:txBody>
                    <a:bodyPr/>
                    <a:lstStyle/>
                    <a:p>
                      <a:r>
                        <a:rPr lang="de-AT" dirty="0">
                          <a:latin typeface="Glacial Indifference" pitchFamily="50" charset="0"/>
                        </a:rPr>
                        <a:t>Knäckebrot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2,0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8554571"/>
                  </a:ext>
                </a:extLst>
              </a:tr>
              <a:tr h="386569">
                <a:tc>
                  <a:txBody>
                    <a:bodyPr/>
                    <a:lstStyle/>
                    <a:p>
                      <a:r>
                        <a:rPr lang="de-AT" dirty="0">
                          <a:latin typeface="Glacial Indifference" pitchFamily="50" charset="0"/>
                        </a:rPr>
                        <a:t>Vollkornbrot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59174"/>
                  </a:ext>
                </a:extLst>
              </a:tr>
              <a:tr h="386569">
                <a:tc>
                  <a:txBody>
                    <a:bodyPr/>
                    <a:lstStyle/>
                    <a:p>
                      <a:r>
                        <a:rPr lang="de-AT" b="1" dirty="0">
                          <a:latin typeface="Glacial Indifference" pitchFamily="50" charset="0"/>
                        </a:rPr>
                        <a:t>Hülsenfrüchte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960408"/>
                  </a:ext>
                </a:extLst>
              </a:tr>
              <a:tr h="386569">
                <a:tc>
                  <a:txBody>
                    <a:bodyPr/>
                    <a:lstStyle/>
                    <a:p>
                      <a:r>
                        <a:rPr lang="de-AT" dirty="0">
                          <a:latin typeface="Glacial Indifference" pitchFamily="50" charset="0"/>
                        </a:rPr>
                        <a:t>Bohnen, Erbsen, Linsen, Sojabohnen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3378170"/>
                  </a:ext>
                </a:extLst>
              </a:tr>
              <a:tr h="386569">
                <a:tc>
                  <a:txBody>
                    <a:bodyPr/>
                    <a:lstStyle/>
                    <a:p>
                      <a:r>
                        <a:rPr lang="de-AT" b="1" dirty="0">
                          <a:latin typeface="Glacial Indifference" pitchFamily="50" charset="0"/>
                        </a:rPr>
                        <a:t>Milchprodukte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760666"/>
                  </a:ext>
                </a:extLst>
              </a:tr>
              <a:tr h="386569">
                <a:tc>
                  <a:txBody>
                    <a:bodyPr/>
                    <a:lstStyle/>
                    <a:p>
                      <a:r>
                        <a:rPr lang="de-AT" dirty="0">
                          <a:latin typeface="Glacial Indifference" pitchFamily="50" charset="0"/>
                        </a:rPr>
                        <a:t>Trockenvollmilch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0,2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477682"/>
                  </a:ext>
                </a:extLst>
              </a:tr>
              <a:tr h="386569">
                <a:tc>
                  <a:txBody>
                    <a:bodyPr/>
                    <a:lstStyle/>
                    <a:p>
                      <a:r>
                        <a:rPr lang="de-AT" dirty="0">
                          <a:latin typeface="Glacial Indifference" pitchFamily="50" charset="0"/>
                        </a:rPr>
                        <a:t>Hartkäse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0,3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547512"/>
                  </a:ext>
                </a:extLst>
              </a:tr>
              <a:tr h="386569">
                <a:tc>
                  <a:txBody>
                    <a:bodyPr/>
                    <a:lstStyle/>
                    <a:p>
                      <a:r>
                        <a:rPr lang="de-AT" dirty="0">
                          <a:latin typeface="Glacial Indifference" pitchFamily="50" charset="0"/>
                        </a:rPr>
                        <a:t>Ev. Kondensmilch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320926"/>
                  </a:ext>
                </a:extLst>
              </a:tr>
              <a:tr h="386569">
                <a:tc>
                  <a:txBody>
                    <a:bodyPr/>
                    <a:lstStyle/>
                    <a:p>
                      <a:r>
                        <a:rPr lang="de-AT" dirty="0">
                          <a:latin typeface="Glacial Indifference" pitchFamily="50" charset="0"/>
                        </a:rPr>
                        <a:t>Nüsse und Samen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699264"/>
                  </a:ext>
                </a:extLst>
              </a:tr>
              <a:tr h="386569">
                <a:tc>
                  <a:txBody>
                    <a:bodyPr/>
                    <a:lstStyle/>
                    <a:p>
                      <a:r>
                        <a:rPr lang="de-AT" dirty="0">
                          <a:latin typeface="Glacial Indifference" pitchFamily="50" charset="0"/>
                        </a:rPr>
                        <a:t>Kartoffeln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3832922"/>
                  </a:ext>
                </a:extLst>
              </a:tr>
              <a:tr h="386569">
                <a:tc>
                  <a:txBody>
                    <a:bodyPr/>
                    <a:lstStyle/>
                    <a:p>
                      <a:r>
                        <a:rPr lang="de-AT" dirty="0">
                          <a:latin typeface="Glacial Indifference" pitchFamily="50" charset="0"/>
                        </a:rPr>
                        <a:t>Trockenobst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79399"/>
                  </a:ext>
                </a:extLst>
              </a:tr>
              <a:tr h="386569">
                <a:tc>
                  <a:txBody>
                    <a:bodyPr/>
                    <a:lstStyle/>
                    <a:p>
                      <a:r>
                        <a:rPr lang="de-AT" dirty="0">
                          <a:latin typeface="Glacial Indifference" pitchFamily="50" charset="0"/>
                        </a:rPr>
                        <a:t>Pflanzenöl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1724735"/>
                  </a:ext>
                </a:extLst>
              </a:tr>
              <a:tr h="386569">
                <a:tc>
                  <a:txBody>
                    <a:bodyPr/>
                    <a:lstStyle/>
                    <a:p>
                      <a:r>
                        <a:rPr lang="de-AT" b="1" dirty="0">
                          <a:latin typeface="Glacial Indifference" pitchFamily="50" charset="0"/>
                        </a:rPr>
                        <a:t>Sonstiges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720571"/>
                  </a:ext>
                </a:extLst>
              </a:tr>
              <a:tr h="386569">
                <a:tc>
                  <a:txBody>
                    <a:bodyPr/>
                    <a:lstStyle/>
                    <a:p>
                      <a:r>
                        <a:rPr lang="de-AT" dirty="0">
                          <a:latin typeface="Glacial Indifference" pitchFamily="50" charset="0"/>
                        </a:rPr>
                        <a:t>Honig, Salz, Germ, Kräuter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1,0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26215"/>
                  </a:ext>
                </a:extLst>
              </a:tr>
            </a:tbl>
          </a:graphicData>
        </a:graphic>
      </p:graphicFrame>
      <p:pic>
        <p:nvPicPr>
          <p:cNvPr id="4" name="object 2">
            <a:extLst>
              <a:ext uri="{FF2B5EF4-FFF2-40B4-BE49-F238E27FC236}">
                <a16:creationId xmlns:a16="http://schemas.microsoft.com/office/drawing/2014/main" id="{F9660DE5-5D4A-4D12-8224-8A7FF9B55CF4}"/>
              </a:ext>
            </a:extLst>
          </p:cNvPr>
          <p:cNvPicPr/>
          <p:nvPr/>
        </p:nvPicPr>
        <p:blipFill>
          <a:blip r:embed="rId2" cstate="print"/>
          <a:stretch>
            <a:fillRect/>
          </a:stretch>
        </p:blipFill>
        <p:spPr>
          <a:xfrm>
            <a:off x="0" y="0"/>
            <a:ext cx="5029199" cy="10286999"/>
          </a:xfrm>
          <a:prstGeom prst="rect">
            <a:avLst/>
          </a:prstGeom>
        </p:spPr>
      </p:pic>
      <p:pic>
        <p:nvPicPr>
          <p:cNvPr id="5" name="object 3">
            <a:extLst>
              <a:ext uri="{FF2B5EF4-FFF2-40B4-BE49-F238E27FC236}">
                <a16:creationId xmlns:a16="http://schemas.microsoft.com/office/drawing/2014/main" id="{BBB0FFC8-5EF6-4940-A5FD-A143D7CC0916}"/>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38804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4">
            <a:extLst>
              <a:ext uri="{FF2B5EF4-FFF2-40B4-BE49-F238E27FC236}">
                <a16:creationId xmlns:a16="http://schemas.microsoft.com/office/drawing/2014/main" id="{90F0BB53-D0C8-48DE-9BEA-323273977DDE}"/>
              </a:ext>
            </a:extLst>
          </p:cNvPr>
          <p:cNvGraphicFramePr>
            <a:graphicFrameLocks noGrp="1"/>
          </p:cNvGraphicFramePr>
          <p:nvPr>
            <p:extLst>
              <p:ext uri="{D42A27DB-BD31-4B8C-83A1-F6EECF244321}">
                <p14:modId xmlns:p14="http://schemas.microsoft.com/office/powerpoint/2010/main" val="500720660"/>
              </p:ext>
            </p:extLst>
          </p:nvPr>
        </p:nvGraphicFramePr>
        <p:xfrm>
          <a:off x="5759624" y="528638"/>
          <a:ext cx="8136904" cy="9509760"/>
        </p:xfrm>
        <a:graphic>
          <a:graphicData uri="http://schemas.openxmlformats.org/drawingml/2006/table">
            <a:tbl>
              <a:tblPr firstRow="1" bandRow="1">
                <a:tableStyleId>{7E9639D4-E3E2-4D34-9284-5A2195B3D0D7}</a:tableStyleId>
              </a:tblPr>
              <a:tblGrid>
                <a:gridCol w="4505340">
                  <a:extLst>
                    <a:ext uri="{9D8B030D-6E8A-4147-A177-3AD203B41FA5}">
                      <a16:colId xmlns:a16="http://schemas.microsoft.com/office/drawing/2014/main" val="3286643767"/>
                    </a:ext>
                  </a:extLst>
                </a:gridCol>
                <a:gridCol w="3631564">
                  <a:extLst>
                    <a:ext uri="{9D8B030D-6E8A-4147-A177-3AD203B41FA5}">
                      <a16:colId xmlns:a16="http://schemas.microsoft.com/office/drawing/2014/main" val="2937098936"/>
                    </a:ext>
                  </a:extLst>
                </a:gridCol>
              </a:tblGrid>
              <a:tr h="310188">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Glacial Indifference" pitchFamily="50" charset="0"/>
                        </a:rPr>
                        <a:t>Beispiel für </a:t>
                      </a:r>
                      <a:r>
                        <a:rPr lang="de-DE" sz="1800" b="1" dirty="0">
                          <a:solidFill>
                            <a:schemeClr val="tx1"/>
                          </a:solidFill>
                          <a:highlight>
                            <a:srgbClr val="FFFF00"/>
                          </a:highlight>
                          <a:latin typeface="Glacial Indifference" pitchFamily="50" charset="0"/>
                        </a:rPr>
                        <a:t>eine praktische Einkaufsliste</a:t>
                      </a:r>
                      <a:r>
                        <a:rPr lang="de-DE" sz="1800" b="1" dirty="0">
                          <a:solidFill>
                            <a:schemeClr val="tx1"/>
                          </a:solidFill>
                          <a:latin typeface="Glacial Indifference" pitchFamily="50" charset="0"/>
                        </a:rPr>
                        <a:t> </a:t>
                      </a:r>
                      <a:r>
                        <a:rPr lang="de-DE" sz="1800" b="1" dirty="0">
                          <a:solidFill>
                            <a:schemeClr val="bg1"/>
                          </a:solidFill>
                          <a:latin typeface="Glacial Indifference" pitchFamily="50" charset="0"/>
                        </a:rPr>
                        <a:t>für 1 Person für 14 Tage:</a:t>
                      </a:r>
                    </a:p>
                  </a:txBody>
                  <a:tcPr>
                    <a:lnB w="12700" cap="flat" cmpd="sng" algn="ctr">
                      <a:solidFill>
                        <a:schemeClr val="tx1"/>
                      </a:solidFill>
                      <a:prstDash val="solid"/>
                      <a:round/>
                      <a:headEnd type="none" w="med" len="med"/>
                      <a:tailEnd type="none" w="med" len="med"/>
                    </a:lnB>
                  </a:tcPr>
                </a:tc>
                <a:tc hMerge="1">
                  <a:txBody>
                    <a:bodyPr/>
                    <a:lstStyle/>
                    <a:p>
                      <a:endParaRPr lang="de-AT" dirty="0"/>
                    </a:p>
                  </a:txBody>
                  <a:tcPr/>
                </a:tc>
                <a:extLst>
                  <a:ext uri="{0D108BD9-81ED-4DB2-BD59-A6C34878D82A}">
                    <a16:rowId xmlns:a16="http://schemas.microsoft.com/office/drawing/2014/main" val="3765796323"/>
                  </a:ext>
                </a:extLst>
              </a:tr>
              <a:tr h="310188">
                <a:tc>
                  <a:txBody>
                    <a:bodyPr/>
                    <a:lstStyle/>
                    <a:p>
                      <a:r>
                        <a:rPr lang="de-AT" b="0" dirty="0">
                          <a:latin typeface="Glacial Indifference" pitchFamily="50" charset="0"/>
                        </a:rPr>
                        <a:t>Mehl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850212"/>
                  </a:ext>
                </a:extLst>
              </a:tr>
              <a:tr h="310188">
                <a:tc>
                  <a:txBody>
                    <a:bodyPr/>
                    <a:lstStyle/>
                    <a:p>
                      <a:r>
                        <a:rPr lang="de-AT" dirty="0">
                          <a:latin typeface="Glacial Indifference" pitchFamily="50" charset="0"/>
                        </a:rPr>
                        <a:t>Reis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57899"/>
                  </a:ext>
                </a:extLst>
              </a:tr>
              <a:tr h="310188">
                <a:tc>
                  <a:txBody>
                    <a:bodyPr/>
                    <a:lstStyle/>
                    <a:p>
                      <a:r>
                        <a:rPr lang="de-AT" b="1" dirty="0">
                          <a:latin typeface="Glacial Indifference" pitchFamily="50" charset="0"/>
                        </a:rPr>
                        <a:t>Nudeln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2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710200"/>
                  </a:ext>
                </a:extLst>
              </a:tr>
              <a:tr h="310188">
                <a:tc>
                  <a:txBody>
                    <a:bodyPr/>
                    <a:lstStyle/>
                    <a:p>
                      <a:r>
                        <a:rPr lang="de-AT" dirty="0">
                          <a:latin typeface="Glacial Indifference" pitchFamily="50" charset="0"/>
                        </a:rPr>
                        <a:t>Hülsenfrüchte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274264"/>
                  </a:ext>
                </a:extLst>
              </a:tr>
              <a:tr h="310188">
                <a:tc>
                  <a:txBody>
                    <a:bodyPr/>
                    <a:lstStyle/>
                    <a:p>
                      <a:r>
                        <a:rPr lang="de-AT" dirty="0">
                          <a:latin typeface="Glacial Indifference" pitchFamily="50" charset="0"/>
                        </a:rPr>
                        <a:t>Knäckebrot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2 </a:t>
                      </a:r>
                      <a:r>
                        <a:rPr lang="de-AT" dirty="0" err="1">
                          <a:latin typeface="Glacial Indifference" pitchFamily="50" charset="0"/>
                        </a:rPr>
                        <a:t>Pkg</a:t>
                      </a:r>
                      <a:r>
                        <a:rPr lang="de-AT" dirty="0">
                          <a:latin typeface="Glacial Indifference"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8554571"/>
                  </a:ext>
                </a:extLst>
              </a:tr>
              <a:tr h="310188">
                <a:tc>
                  <a:txBody>
                    <a:bodyPr/>
                    <a:lstStyle/>
                    <a:p>
                      <a:r>
                        <a:rPr lang="de-AT" dirty="0">
                          <a:latin typeface="Glacial Indifference" pitchFamily="50" charset="0"/>
                        </a:rPr>
                        <a:t>Brot (Dosenbrot)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3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59174"/>
                  </a:ext>
                </a:extLst>
              </a:tr>
              <a:tr h="310188">
                <a:tc>
                  <a:txBody>
                    <a:bodyPr/>
                    <a:lstStyle/>
                    <a:p>
                      <a:r>
                        <a:rPr lang="de-AT" b="1" dirty="0">
                          <a:latin typeface="Glacial Indifference" pitchFamily="50" charset="0"/>
                        </a:rPr>
                        <a:t>Kartoffelpüree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a:t>
                      </a:r>
                      <a:r>
                        <a:rPr lang="de-AT" dirty="0" err="1">
                          <a:latin typeface="Glacial Indifference" pitchFamily="50" charset="0"/>
                        </a:rPr>
                        <a:t>Pkg</a:t>
                      </a:r>
                      <a:r>
                        <a:rPr lang="de-AT" dirty="0">
                          <a:latin typeface="Glacial Indifference"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960408"/>
                  </a:ext>
                </a:extLst>
              </a:tr>
              <a:tr h="310188">
                <a:tc>
                  <a:txBody>
                    <a:bodyPr/>
                    <a:lstStyle/>
                    <a:p>
                      <a:r>
                        <a:rPr lang="de-AT" dirty="0">
                          <a:latin typeface="Glacial Indifference" pitchFamily="50" charset="0"/>
                        </a:rPr>
                        <a:t>Packerlsuppe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10 </a:t>
                      </a:r>
                      <a:r>
                        <a:rPr lang="de-AT" dirty="0" err="1">
                          <a:latin typeface="Glacial Indifference" pitchFamily="50" charset="0"/>
                        </a:rPr>
                        <a:t>Pkg</a:t>
                      </a:r>
                      <a:r>
                        <a:rPr lang="de-AT" dirty="0">
                          <a:latin typeface="Glacial Indifference"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3378170"/>
                  </a:ext>
                </a:extLst>
              </a:tr>
              <a:tr h="310188">
                <a:tc>
                  <a:txBody>
                    <a:bodyPr/>
                    <a:lstStyle/>
                    <a:p>
                      <a:r>
                        <a:rPr lang="de-AT" b="1" dirty="0" err="1">
                          <a:latin typeface="Glacial Indifference" pitchFamily="50" charset="0"/>
                        </a:rPr>
                        <a:t>Sugo</a:t>
                      </a:r>
                      <a:endParaRPr lang="de-AT" b="1"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4 Gläser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760666"/>
                  </a:ext>
                </a:extLst>
              </a:tr>
              <a:tr h="310188">
                <a:tc>
                  <a:txBody>
                    <a:bodyPr/>
                    <a:lstStyle/>
                    <a:p>
                      <a:r>
                        <a:rPr lang="de-AT" dirty="0">
                          <a:latin typeface="Glacial Indifference" pitchFamily="50" charset="0"/>
                        </a:rPr>
                        <a:t>Dosengulasch/Dosen-Chili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14 Dosen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477682"/>
                  </a:ext>
                </a:extLst>
              </a:tr>
              <a:tr h="310188">
                <a:tc>
                  <a:txBody>
                    <a:bodyPr/>
                    <a:lstStyle/>
                    <a:p>
                      <a:r>
                        <a:rPr lang="de-AT" dirty="0">
                          <a:latin typeface="Glacial Indifference" pitchFamily="50" charset="0"/>
                        </a:rPr>
                        <a:t>Dosenaufstrich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7 Dosen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547512"/>
                  </a:ext>
                </a:extLst>
              </a:tr>
              <a:tr h="310188">
                <a:tc>
                  <a:txBody>
                    <a:bodyPr/>
                    <a:lstStyle/>
                    <a:p>
                      <a:r>
                        <a:rPr lang="de-AT" dirty="0">
                          <a:latin typeface="Glacial Indifference" pitchFamily="50" charset="0"/>
                        </a:rPr>
                        <a:t>Eingelegtes Gemüse/Salate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5 Gläser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320926"/>
                  </a:ext>
                </a:extLst>
              </a:tr>
              <a:tr h="310188">
                <a:tc>
                  <a:txBody>
                    <a:bodyPr/>
                    <a:lstStyle/>
                    <a:p>
                      <a:r>
                        <a:rPr lang="de-AT" dirty="0" err="1">
                          <a:latin typeface="Glacial Indifference" pitchFamily="50" charset="0"/>
                        </a:rPr>
                        <a:t>Knabbernossi</a:t>
                      </a:r>
                      <a:r>
                        <a:rPr lang="de-AT" dirty="0">
                          <a:latin typeface="Glacial Indifference" pitchFamily="50" charset="0"/>
                        </a:rPr>
                        <a:t>/</a:t>
                      </a:r>
                      <a:r>
                        <a:rPr lang="de-AT" dirty="0" err="1">
                          <a:latin typeface="Glacial Indifference" pitchFamily="50" charset="0"/>
                        </a:rPr>
                        <a:t>Jausenwurst</a:t>
                      </a:r>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5 </a:t>
                      </a:r>
                      <a:r>
                        <a:rPr lang="de-AT" dirty="0" err="1">
                          <a:latin typeface="Glacial Indifference" pitchFamily="50" charset="0"/>
                        </a:rPr>
                        <a:t>Pkg</a:t>
                      </a:r>
                      <a:r>
                        <a:rPr lang="de-AT" dirty="0">
                          <a:latin typeface="Glacial Indifference"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699264"/>
                  </a:ext>
                </a:extLst>
              </a:tr>
              <a:tr h="310188">
                <a:tc>
                  <a:txBody>
                    <a:bodyPr/>
                    <a:lstStyle/>
                    <a:p>
                      <a:r>
                        <a:rPr lang="de-AT" dirty="0">
                          <a:latin typeface="Glacial Indifference" pitchFamily="50" charset="0"/>
                        </a:rPr>
                        <a:t>Marmelade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Glas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3832922"/>
                  </a:ext>
                </a:extLst>
              </a:tr>
              <a:tr h="310188">
                <a:tc>
                  <a:txBody>
                    <a:bodyPr/>
                    <a:lstStyle/>
                    <a:p>
                      <a:r>
                        <a:rPr lang="de-AT" dirty="0">
                          <a:latin typeface="Glacial Indifference" pitchFamily="50" charset="0"/>
                        </a:rPr>
                        <a:t>Honig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Glas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79399"/>
                  </a:ext>
                </a:extLst>
              </a:tr>
              <a:tr h="310188">
                <a:tc>
                  <a:txBody>
                    <a:bodyPr/>
                    <a:lstStyle/>
                    <a:p>
                      <a:r>
                        <a:rPr lang="de-AT" dirty="0" err="1">
                          <a:latin typeface="Glacial Indifference" pitchFamily="50" charset="0"/>
                        </a:rPr>
                        <a:t>Verdünnsaft</a:t>
                      </a:r>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Flasche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1724735"/>
                  </a:ext>
                </a:extLst>
              </a:tr>
              <a:tr h="310188">
                <a:tc>
                  <a:txBody>
                    <a:bodyPr/>
                    <a:lstStyle/>
                    <a:p>
                      <a:r>
                        <a:rPr lang="de-AT" b="1" dirty="0">
                          <a:latin typeface="Glacial Indifference" pitchFamily="50" charset="0"/>
                        </a:rPr>
                        <a:t>Müsli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720571"/>
                  </a:ext>
                </a:extLst>
              </a:tr>
              <a:tr h="310188">
                <a:tc>
                  <a:txBody>
                    <a:bodyPr/>
                    <a:lstStyle/>
                    <a:p>
                      <a:r>
                        <a:rPr lang="de-AT" dirty="0">
                          <a:latin typeface="Glacial Indifference" pitchFamily="50" charset="0"/>
                        </a:rPr>
                        <a:t>Haltbarmilch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3 Liter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26215"/>
                  </a:ext>
                </a:extLst>
              </a:tr>
              <a:tr h="310188">
                <a:tc>
                  <a:txBody>
                    <a:bodyPr/>
                    <a:lstStyle/>
                    <a:p>
                      <a:r>
                        <a:rPr lang="de-AT" dirty="0">
                          <a:latin typeface="Glacial Indifference" pitchFamily="50" charset="0"/>
                        </a:rPr>
                        <a:t>Kaffee/Tee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12866"/>
                  </a:ext>
                </a:extLst>
              </a:tr>
              <a:tr h="310188">
                <a:tc>
                  <a:txBody>
                    <a:bodyPr/>
                    <a:lstStyle/>
                    <a:p>
                      <a:r>
                        <a:rPr lang="de-AT" dirty="0">
                          <a:latin typeface="Glacial Indifference" pitchFamily="50" charset="0"/>
                        </a:rPr>
                        <a:t>Zucker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0,5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3196514"/>
                  </a:ext>
                </a:extLst>
              </a:tr>
              <a:tr h="310188">
                <a:tc>
                  <a:txBody>
                    <a:bodyPr/>
                    <a:lstStyle/>
                    <a:p>
                      <a:r>
                        <a:rPr lang="de-AT" dirty="0">
                          <a:latin typeface="Glacial Indifference" pitchFamily="50" charset="0"/>
                        </a:rPr>
                        <a:t>Schokolade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3 Tafeln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363506"/>
                  </a:ext>
                </a:extLst>
              </a:tr>
              <a:tr h="310188">
                <a:tc>
                  <a:txBody>
                    <a:bodyPr/>
                    <a:lstStyle/>
                    <a:p>
                      <a:r>
                        <a:rPr lang="de-AT" dirty="0">
                          <a:latin typeface="Glacial Indifference" pitchFamily="50" charset="0"/>
                        </a:rPr>
                        <a:t>Suppenwürfel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a:t>
                      </a:r>
                      <a:r>
                        <a:rPr lang="de-AT" dirty="0" err="1">
                          <a:latin typeface="Glacial Indifference" pitchFamily="50" charset="0"/>
                        </a:rPr>
                        <a:t>Pkg</a:t>
                      </a:r>
                      <a:r>
                        <a:rPr lang="de-AT" dirty="0">
                          <a:latin typeface="Glacial Indifference"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656146"/>
                  </a:ext>
                </a:extLst>
              </a:tr>
              <a:tr h="310188">
                <a:tc>
                  <a:txBody>
                    <a:bodyPr/>
                    <a:lstStyle/>
                    <a:p>
                      <a:r>
                        <a:rPr lang="de-AT" dirty="0" err="1">
                          <a:latin typeface="Glacial Indifference" pitchFamily="50" charset="0"/>
                        </a:rPr>
                        <a:t>Knabbergebäck</a:t>
                      </a:r>
                      <a:endParaRPr lang="de-AT" dirty="0">
                        <a:latin typeface="Glacial Indifference"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2 Sackerl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9223292"/>
                  </a:ext>
                </a:extLst>
              </a:tr>
              <a:tr h="310188">
                <a:tc>
                  <a:txBody>
                    <a:bodyPr/>
                    <a:lstStyle/>
                    <a:p>
                      <a:r>
                        <a:rPr lang="de-AT" dirty="0">
                          <a:latin typeface="Glacial Indifference" pitchFamily="50" charset="0"/>
                        </a:rPr>
                        <a:t>Essig/Öl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1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6681435"/>
                  </a:ext>
                </a:extLst>
              </a:tr>
              <a:tr h="310188">
                <a:tc>
                  <a:txBody>
                    <a:bodyPr/>
                    <a:lstStyle/>
                    <a:p>
                      <a:r>
                        <a:rPr lang="de-AT" dirty="0">
                          <a:latin typeface="Glacial Indifference" pitchFamily="50" charset="0"/>
                        </a:rPr>
                        <a:t>Mineralwasser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dirty="0">
                          <a:latin typeface="Glacial Indifference" pitchFamily="50" charset="0"/>
                        </a:rPr>
                        <a:t>42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1420241"/>
                  </a:ext>
                </a:extLst>
              </a:tr>
            </a:tbl>
          </a:graphicData>
        </a:graphic>
      </p:graphicFrame>
      <p:pic>
        <p:nvPicPr>
          <p:cNvPr id="4" name="object 2">
            <a:extLst>
              <a:ext uri="{FF2B5EF4-FFF2-40B4-BE49-F238E27FC236}">
                <a16:creationId xmlns:a16="http://schemas.microsoft.com/office/drawing/2014/main" id="{EE8E663D-A6FA-47BD-953E-7867898A2693}"/>
              </a:ext>
            </a:extLst>
          </p:cNvPr>
          <p:cNvPicPr/>
          <p:nvPr/>
        </p:nvPicPr>
        <p:blipFill>
          <a:blip r:embed="rId2" cstate="print"/>
          <a:stretch>
            <a:fillRect/>
          </a:stretch>
        </p:blipFill>
        <p:spPr>
          <a:xfrm>
            <a:off x="0" y="0"/>
            <a:ext cx="5029199" cy="10286999"/>
          </a:xfrm>
          <a:prstGeom prst="rect">
            <a:avLst/>
          </a:prstGeom>
        </p:spPr>
      </p:pic>
      <p:pic>
        <p:nvPicPr>
          <p:cNvPr id="5" name="object 3">
            <a:extLst>
              <a:ext uri="{FF2B5EF4-FFF2-40B4-BE49-F238E27FC236}">
                <a16:creationId xmlns:a16="http://schemas.microsoft.com/office/drawing/2014/main" id="{8D6177B8-2097-46CE-A386-C916E29876F0}"/>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59344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LEBENSMITTELBEVORRATUNG</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745204"/>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Dosen-Fertignahrung ist einfach und schnell in der Zubereitung, Dosen sind lange </a:t>
            </a:r>
            <a:br>
              <a:rPr lang="de-DE" sz="2000" dirty="0">
                <a:latin typeface="Glacial Indifference" pitchFamily="50" charset="0"/>
              </a:rPr>
            </a:br>
            <a:r>
              <a:rPr lang="de-DE" sz="2000" dirty="0">
                <a:latin typeface="Glacial Indifference" pitchFamily="50" charset="0"/>
              </a:rPr>
              <a:t>haltbar (2-3 Jahre). Ein Erwachsener wird mit 1-2 Dosen pro Tag auskommen. </a:t>
            </a:r>
            <a:br>
              <a:rPr lang="de-DE" sz="2000" dirty="0">
                <a:latin typeface="Glacial Indifference" pitchFamily="50" charset="0"/>
              </a:rPr>
            </a:br>
            <a:r>
              <a:rPr lang="de-DE" sz="2000" dirty="0">
                <a:latin typeface="Glacial Indifference" pitchFamily="50" charset="0"/>
              </a:rPr>
              <a:t>Der Bedarf an Fleisch wird praktischerweise mit Dosennahrung abgedeckt.</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15608" y="417160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Auch Gemüse und Obst aus der Dose sind lange haltbar, </a:t>
            </a:r>
            <a:br>
              <a:rPr lang="de-DE" sz="2000" dirty="0">
                <a:latin typeface="Glacial Indifference" pitchFamily="50" charset="0"/>
              </a:rPr>
            </a:br>
            <a:r>
              <a:rPr lang="de-DE" sz="2000" dirty="0">
                <a:latin typeface="Glacial Indifference" pitchFamily="50" charset="0"/>
              </a:rPr>
              <a:t>leicht aufzubewahren und durchaus schmackhaft.</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05297" y="5329631"/>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Langzeitlebensmittel halten 15-20 Jahre, brauchen wenig Platz und </a:t>
            </a:r>
            <a:br>
              <a:rPr lang="de-DE" sz="2000" dirty="0">
                <a:latin typeface="Glacial Indifference" pitchFamily="50" charset="0"/>
              </a:rPr>
            </a:br>
            <a:r>
              <a:rPr lang="de-DE" sz="2000" dirty="0">
                <a:latin typeface="Glacial Indifference" pitchFamily="50" charset="0"/>
              </a:rPr>
              <a:t>bilden einen guten Grundstock für die Lebensmittelbevorratung </a:t>
            </a:r>
            <a:br>
              <a:rPr lang="de-DE" sz="2000" dirty="0">
                <a:latin typeface="Glacial Indifference" pitchFamily="50" charset="0"/>
              </a:rPr>
            </a:b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586529" y="657777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Dosenbrot ist ebenfalls über Jahre haltbar und kann mit </a:t>
            </a:r>
            <a:br>
              <a:rPr lang="de-DE" sz="2000" dirty="0">
                <a:latin typeface="Glacial Indifference" pitchFamily="50" charset="0"/>
              </a:rPr>
            </a:br>
            <a:r>
              <a:rPr lang="de-DE" sz="2000" dirty="0">
                <a:latin typeface="Glacial Indifference" pitchFamily="50" charset="0"/>
              </a:rPr>
              <a:t>Dosenaufstrichen gegessen werden.</a:t>
            </a:r>
            <a:endParaRPr lang="de-AT" sz="2000" dirty="0">
              <a:latin typeface="Glacial Indifference" pitchFamily="50" charset="0"/>
            </a:endParaRPr>
          </a:p>
        </p:txBody>
      </p:sp>
      <p:pic>
        <p:nvPicPr>
          <p:cNvPr id="6" name="Grafik 5" descr="Ein Bild, das Text, Container, Dose enthält.&#10;&#10;Automatisch generierte Beschreibung">
            <a:extLst>
              <a:ext uri="{FF2B5EF4-FFF2-40B4-BE49-F238E27FC236}">
                <a16:creationId xmlns:a16="http://schemas.microsoft.com/office/drawing/2014/main" id="{2954EB19-0C73-4995-B57C-14D78949FA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68" t="12154"/>
          <a:stretch/>
        </p:blipFill>
        <p:spPr>
          <a:xfrm>
            <a:off x="7948237" y="8021064"/>
            <a:ext cx="2834970" cy="2463099"/>
          </a:xfrm>
          <a:prstGeom prst="rect">
            <a:avLst/>
          </a:prstGeom>
        </p:spPr>
      </p:pic>
      <p:pic>
        <p:nvPicPr>
          <p:cNvPr id="14" name="Grafik 13" descr="Ein Bild, das Text, drinnen, Laden, mehrere enthält.&#10;&#10;Automatisch generierte Beschreibung">
            <a:extLst>
              <a:ext uri="{FF2B5EF4-FFF2-40B4-BE49-F238E27FC236}">
                <a16:creationId xmlns:a16="http://schemas.microsoft.com/office/drawing/2014/main" id="{C16905AE-19CD-4BC5-89CE-C72012D6F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0103" y="2750527"/>
            <a:ext cx="4005926" cy="3004445"/>
          </a:xfrm>
          <a:prstGeom prst="rect">
            <a:avLst/>
          </a:prstGeom>
        </p:spPr>
      </p:pic>
      <p:pic>
        <p:nvPicPr>
          <p:cNvPr id="22" name="Grafik 21" descr="Ein Bild, das Text, drinnen enthält.&#10;&#10;Automatisch generierte Beschreibung">
            <a:extLst>
              <a:ext uri="{FF2B5EF4-FFF2-40B4-BE49-F238E27FC236}">
                <a16:creationId xmlns:a16="http://schemas.microsoft.com/office/drawing/2014/main" id="{44D4F65F-EEA2-40C1-AEC4-B5D64AAFD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785" y="7839099"/>
            <a:ext cx="3465155" cy="2598866"/>
          </a:xfrm>
          <a:prstGeom prst="rect">
            <a:avLst/>
          </a:prstGeom>
        </p:spPr>
      </p:pic>
      <p:pic>
        <p:nvPicPr>
          <p:cNvPr id="26" name="Grafik 25" descr="Ein Bild, das Text, drinnen, Laden enthält.&#10;&#10;Automatisch generierte Beschreibung">
            <a:extLst>
              <a:ext uri="{FF2B5EF4-FFF2-40B4-BE49-F238E27FC236}">
                <a16:creationId xmlns:a16="http://schemas.microsoft.com/office/drawing/2014/main" id="{ECB0D122-C23C-4610-A4BF-95498815F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044407">
            <a:off x="13724667" y="4661579"/>
            <a:ext cx="3120925" cy="2340694"/>
          </a:xfrm>
          <a:prstGeom prst="rect">
            <a:avLst/>
          </a:prstGeom>
        </p:spPr>
      </p:pic>
      <p:pic>
        <p:nvPicPr>
          <p:cNvPr id="1026" name="Picture 2" descr="Notvorrat ergänzen - Butterpulver">
            <a:extLst>
              <a:ext uri="{FF2B5EF4-FFF2-40B4-BE49-F238E27FC236}">
                <a16:creationId xmlns:a16="http://schemas.microsoft.com/office/drawing/2014/main" id="{37996C1D-646A-47DA-AF5C-194CBF721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4500" y="5574264"/>
            <a:ext cx="2615421" cy="261542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Ein Bild, das Text enthält.&#10;&#10;Automatisch generierte Beschreibung">
            <a:extLst>
              <a:ext uri="{FF2B5EF4-FFF2-40B4-BE49-F238E27FC236}">
                <a16:creationId xmlns:a16="http://schemas.microsoft.com/office/drawing/2014/main" id="{804C4BF9-AC12-4298-9EE1-8AC58E655C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0823" y="8021064"/>
            <a:ext cx="3043026" cy="2282269"/>
          </a:xfrm>
          <a:prstGeom prst="rect">
            <a:avLst/>
          </a:prstGeom>
        </p:spPr>
      </p:pic>
      <p:pic>
        <p:nvPicPr>
          <p:cNvPr id="15" name="object 2">
            <a:extLst>
              <a:ext uri="{FF2B5EF4-FFF2-40B4-BE49-F238E27FC236}">
                <a16:creationId xmlns:a16="http://schemas.microsoft.com/office/drawing/2014/main" id="{EA052B45-F718-4D03-8E3A-990A1D44F21C}"/>
              </a:ext>
            </a:extLst>
          </p:cNvPr>
          <p:cNvPicPr/>
          <p:nvPr/>
        </p:nvPicPr>
        <p:blipFill>
          <a:blip r:embed="rId8" cstate="print"/>
          <a:stretch>
            <a:fillRect/>
          </a:stretch>
        </p:blipFill>
        <p:spPr>
          <a:xfrm>
            <a:off x="0" y="0"/>
            <a:ext cx="5029199" cy="10286999"/>
          </a:xfrm>
          <a:prstGeom prst="rect">
            <a:avLst/>
          </a:prstGeom>
        </p:spPr>
      </p:pic>
      <p:pic>
        <p:nvPicPr>
          <p:cNvPr id="16" name="object 3">
            <a:extLst>
              <a:ext uri="{FF2B5EF4-FFF2-40B4-BE49-F238E27FC236}">
                <a16:creationId xmlns:a16="http://schemas.microsoft.com/office/drawing/2014/main" id="{279DD72E-42C7-4430-BF5B-FAFB5CBA47C8}"/>
              </a:ext>
            </a:extLst>
          </p:cNvPr>
          <p:cNvPicPr/>
          <p:nvPr/>
        </p:nvPicPr>
        <p:blipFill>
          <a:blip r:embed="rId9"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005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LEBENSMITTELBEVORRATUNG</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40084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Tipp: Es gibt sogar lang haltbare Butter (meist Butterpulver) und Dosenkäse (Haltbarkeit 10 Jahre). Damit auch in der Krise ein Hauch von Normalität gewahrt bleibt. </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552974"/>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Salz, Zucker und Honig sind fast ewig haltbar und sollten in keinem Notvorrat fehlen.</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4345062"/>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Beachten Sie für Ihre persönliche Vorratsplanung die Vorlieben und Bedürfnisse der Familienmitglieder. Gibt es Unverträglichkeiten? Benötigt jemand Süßigkeiten, Snacks etc., die zwar nicht lebensnotwenig sind, aber helfen, das seelische Gleichgewicht zu bewahren?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5857230"/>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Achten Sie besonders auf die Bedürfnisse der Kinder. Kinder werden durch Krisensituationen ohnedies psychisch besonders belastet. Eine zusätzliche Umstellung auf ungewohnte Nahrung kann die Lage noch verschlimmern. Für Kinder ist Kontinuität besonders wichtig – auch beim Essen.</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65CA6026-EF17-4BB5-90B3-A063960299C2}"/>
              </a:ext>
            </a:extLst>
          </p:cNvPr>
          <p:cNvSpPr txBox="1"/>
          <p:nvPr/>
        </p:nvSpPr>
        <p:spPr>
          <a:xfrm>
            <a:off x="5641110" y="7276213"/>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Denken Sie auch an Ihre Haustiere. Was benötigen die im geplanten Vorsorgezeitraum?</a:t>
            </a:r>
            <a:endParaRPr lang="de-AT" sz="2000" dirty="0">
              <a:latin typeface="Glacial Indifference" pitchFamily="50" charset="0"/>
            </a:endParaRPr>
          </a:p>
        </p:txBody>
      </p:sp>
      <p:pic>
        <p:nvPicPr>
          <p:cNvPr id="12" name="object 2">
            <a:extLst>
              <a:ext uri="{FF2B5EF4-FFF2-40B4-BE49-F238E27FC236}">
                <a16:creationId xmlns:a16="http://schemas.microsoft.com/office/drawing/2014/main" id="{8C2DB599-51DA-483E-AEC1-2CEBED01B0C8}"/>
              </a:ext>
            </a:extLst>
          </p:cNvPr>
          <p:cNvPicPr/>
          <p:nvPr/>
        </p:nvPicPr>
        <p:blipFill>
          <a:blip r:embed="rId2" cstate="print"/>
          <a:stretch>
            <a:fillRect/>
          </a:stretch>
        </p:blipFill>
        <p:spPr>
          <a:xfrm>
            <a:off x="0" y="0"/>
            <a:ext cx="5029199" cy="10286999"/>
          </a:xfrm>
          <a:prstGeom prst="rect">
            <a:avLst/>
          </a:prstGeom>
        </p:spPr>
      </p:pic>
      <p:pic>
        <p:nvPicPr>
          <p:cNvPr id="13" name="object 3">
            <a:extLst>
              <a:ext uri="{FF2B5EF4-FFF2-40B4-BE49-F238E27FC236}">
                <a16:creationId xmlns:a16="http://schemas.microsoft.com/office/drawing/2014/main" id="{84FFA78B-41A0-47B3-A9A2-F7B3494F8769}"/>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29249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672654"/>
            <a:ext cx="12673408" cy="1754326"/>
          </a:xfrm>
          <a:prstGeom prst="rect">
            <a:avLst/>
          </a:prstGeom>
          <a:noFill/>
        </p:spPr>
        <p:txBody>
          <a:bodyPr wrap="square" rtlCol="0">
            <a:spAutoFit/>
          </a:bodyPr>
          <a:lstStyle/>
          <a:p>
            <a:r>
              <a:rPr lang="de-AT" sz="5400" b="1" dirty="0">
                <a:latin typeface="League Spartan" pitchFamily="2" charset="0"/>
              </a:rPr>
              <a:t>SELBSTVERSORGUNG </a:t>
            </a:r>
          </a:p>
          <a:p>
            <a:r>
              <a:rPr lang="de-AT" sz="5400" b="1" dirty="0">
                <a:latin typeface="League Spartan" pitchFamily="2" charset="0"/>
              </a:rPr>
              <a:t>AUS DEM GARTEN</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2815" y="296540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Wer sich mit Krisenvorsorge beschäftigt, wird unweigerlich auf das Thema </a:t>
            </a:r>
            <a:br>
              <a:rPr lang="de-DE" sz="2000" dirty="0">
                <a:latin typeface="Glacial Indifference" pitchFamily="50" charset="0"/>
              </a:rPr>
            </a:br>
            <a:r>
              <a:rPr lang="de-DE" sz="2000" dirty="0">
                <a:latin typeface="Glacial Indifference" pitchFamily="50" charset="0"/>
              </a:rPr>
              <a:t>Selbstversorgung aus dem eigenen Garten stoßen.</a:t>
            </a:r>
          </a:p>
        </p:txBody>
      </p:sp>
      <p:sp>
        <p:nvSpPr>
          <p:cNvPr id="9" name="Textfeld 8">
            <a:extLst>
              <a:ext uri="{FF2B5EF4-FFF2-40B4-BE49-F238E27FC236}">
                <a16:creationId xmlns:a16="http://schemas.microsoft.com/office/drawing/2014/main" id="{FFB5B467-9A47-44AC-A492-B9CCDEDB0A75}"/>
              </a:ext>
            </a:extLst>
          </p:cNvPr>
          <p:cNvSpPr txBox="1"/>
          <p:nvPr/>
        </p:nvSpPr>
        <p:spPr>
          <a:xfrm>
            <a:off x="5550321" y="4736139"/>
            <a:ext cx="11665296" cy="1323439"/>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Nur wenige Menschen können sich im Sinne einer umfassenden </a:t>
            </a:r>
            <a:br>
              <a:rPr lang="de-DE" sz="2000" dirty="0">
                <a:latin typeface="Glacial Indifference" pitchFamily="50" charset="0"/>
              </a:rPr>
            </a:br>
            <a:r>
              <a:rPr lang="de-DE" sz="2000" dirty="0">
                <a:latin typeface="Glacial Indifference" pitchFamily="50" charset="0"/>
              </a:rPr>
              <a:t>Krisenvorsorge tatsächlich autark mit Lebensmitteln versorgen. </a:t>
            </a:r>
            <a:br>
              <a:rPr lang="de-DE" sz="2000" dirty="0">
                <a:latin typeface="Glacial Indifference" pitchFamily="50" charset="0"/>
              </a:rPr>
            </a:br>
            <a:r>
              <a:rPr lang="de-DE" sz="2000" dirty="0">
                <a:latin typeface="Glacial Indifference" pitchFamily="50" charset="0"/>
              </a:rPr>
              <a:t>Für alle anderen stellt eigenes Obst und Gemüse zumindest eine sinnvolle </a:t>
            </a:r>
            <a:br>
              <a:rPr lang="de-DE" sz="2000" dirty="0">
                <a:latin typeface="Glacial Indifference" pitchFamily="50" charset="0"/>
              </a:rPr>
            </a:br>
            <a:r>
              <a:rPr lang="de-DE" sz="2000" dirty="0">
                <a:latin typeface="Glacial Indifference" pitchFamily="50" charset="0"/>
              </a:rPr>
              <a:t>Ergänzung zum Dosenvorrat dar.</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42889" y="723483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Selbst auf einem Balkon können Tomaten, Paprika und Radieschen </a:t>
            </a:r>
            <a:br>
              <a:rPr lang="de-DE" sz="2000" dirty="0">
                <a:latin typeface="Glacial Indifference" pitchFamily="50" charset="0"/>
              </a:rPr>
            </a:br>
            <a:r>
              <a:rPr lang="de-DE" sz="2000" dirty="0">
                <a:latin typeface="Glacial Indifference" pitchFamily="50" charset="0"/>
              </a:rPr>
              <a:t>angebaut werden. Ein eigener Garten bietet Platz für Hochbeete und Obstbäume.</a:t>
            </a:r>
            <a:endParaRPr lang="de-AT" sz="2000" dirty="0">
              <a:latin typeface="Glacial Indifference" pitchFamily="50" charset="0"/>
            </a:endParaRPr>
          </a:p>
        </p:txBody>
      </p:sp>
      <p:pic>
        <p:nvPicPr>
          <p:cNvPr id="5" name="Grafik 4" descr="Ein Bild, das Essen, drinnen, Gemüse enthält.&#10;&#10;Automatisch generierte Beschreibung">
            <a:extLst>
              <a:ext uri="{FF2B5EF4-FFF2-40B4-BE49-F238E27FC236}">
                <a16:creationId xmlns:a16="http://schemas.microsoft.com/office/drawing/2014/main" id="{C77AC232-429F-458C-B048-782F298AB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105" y="2505017"/>
            <a:ext cx="2813860" cy="2110395"/>
          </a:xfrm>
          <a:prstGeom prst="rect">
            <a:avLst/>
          </a:prstGeom>
        </p:spPr>
      </p:pic>
      <p:pic>
        <p:nvPicPr>
          <p:cNvPr id="13" name="Grafik 12" descr="Ein Bild, das Karotte, Gemüse, draußen, Möhrenstift enthält.&#10;&#10;Automatisch generierte Beschreibung">
            <a:extLst>
              <a:ext uri="{FF2B5EF4-FFF2-40B4-BE49-F238E27FC236}">
                <a16:creationId xmlns:a16="http://schemas.microsoft.com/office/drawing/2014/main" id="{A39DACF7-E1F1-430F-BE9D-A340F9140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187"/>
          <a:stretch/>
        </p:blipFill>
        <p:spPr>
          <a:xfrm rot="4290808">
            <a:off x="14033644" y="3771275"/>
            <a:ext cx="2157596" cy="1842784"/>
          </a:xfrm>
          <a:prstGeom prst="rect">
            <a:avLst/>
          </a:prstGeom>
        </p:spPr>
      </p:pic>
      <p:pic>
        <p:nvPicPr>
          <p:cNvPr id="16" name="Grafik 15" descr="Ein Bild, das Gras, draußen, weiß, Säugetier enthält.&#10;&#10;Automatisch generierte Beschreibung">
            <a:extLst>
              <a:ext uri="{FF2B5EF4-FFF2-40B4-BE49-F238E27FC236}">
                <a16:creationId xmlns:a16="http://schemas.microsoft.com/office/drawing/2014/main" id="{67BBA781-9F85-44D1-BA9D-F3407BAA93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33"/>
          <a:stretch/>
        </p:blipFill>
        <p:spPr>
          <a:xfrm>
            <a:off x="14849444" y="8197839"/>
            <a:ext cx="3753189" cy="2076461"/>
          </a:xfrm>
          <a:prstGeom prst="rect">
            <a:avLst/>
          </a:prstGeom>
        </p:spPr>
      </p:pic>
      <p:pic>
        <p:nvPicPr>
          <p:cNvPr id="18" name="Grafik 17" descr="Ein Bild, das Teller, drinnen, Ei, Baby enthält.&#10;&#10;Automatisch generierte Beschreibung">
            <a:extLst>
              <a:ext uri="{FF2B5EF4-FFF2-40B4-BE49-F238E27FC236}">
                <a16:creationId xmlns:a16="http://schemas.microsoft.com/office/drawing/2014/main" id="{AECB1178-09B5-404C-928F-3182BE4EE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08496" y="9169598"/>
            <a:ext cx="1880981" cy="1410736"/>
          </a:xfrm>
          <a:prstGeom prst="rect">
            <a:avLst/>
          </a:prstGeom>
        </p:spPr>
      </p:pic>
      <p:pic>
        <p:nvPicPr>
          <p:cNvPr id="6" name="Grafik 5" descr="Ein Bild, das Baum, Gras, draußen, Holz enthält.&#10;&#10;Automatisch generierte Beschreibung">
            <a:extLst>
              <a:ext uri="{FF2B5EF4-FFF2-40B4-BE49-F238E27FC236}">
                <a16:creationId xmlns:a16="http://schemas.microsoft.com/office/drawing/2014/main" id="{0E8175F4-6E67-433C-8405-7E0E5109D4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50583" y="4455741"/>
            <a:ext cx="2443317" cy="1832488"/>
          </a:xfrm>
          <a:prstGeom prst="rect">
            <a:avLst/>
          </a:prstGeom>
        </p:spPr>
      </p:pic>
      <p:pic>
        <p:nvPicPr>
          <p:cNvPr id="17" name="Grafik 16" descr="Ein Bild, das Text, Käfig enthält.&#10;&#10;Automatisch generierte Beschreibung">
            <a:extLst>
              <a:ext uri="{FF2B5EF4-FFF2-40B4-BE49-F238E27FC236}">
                <a16:creationId xmlns:a16="http://schemas.microsoft.com/office/drawing/2014/main" id="{2185A74E-170F-4DF0-AC6D-5787FD2B3A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33664" y="6239506"/>
            <a:ext cx="2963907" cy="2222930"/>
          </a:xfrm>
          <a:prstGeom prst="rect">
            <a:avLst/>
          </a:prstGeom>
        </p:spPr>
      </p:pic>
      <p:pic>
        <p:nvPicPr>
          <p:cNvPr id="19" name="object 2">
            <a:extLst>
              <a:ext uri="{FF2B5EF4-FFF2-40B4-BE49-F238E27FC236}">
                <a16:creationId xmlns:a16="http://schemas.microsoft.com/office/drawing/2014/main" id="{497AF065-2CE9-44CF-9CFA-4EA766325DC6}"/>
              </a:ext>
            </a:extLst>
          </p:cNvPr>
          <p:cNvPicPr/>
          <p:nvPr/>
        </p:nvPicPr>
        <p:blipFill>
          <a:blip r:embed="rId8"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13986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KOCHEN OHNE STROM</a:t>
            </a: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40084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Für Balkon-, Terrassen- oder Gartenbesitzer bieten sich Outdoor-Kochgelegenheiten an, in einer Wohnung reduzieren sich die Möglichkeiten.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48096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Notkocher - auch indoor verwendbar</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420104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Camping-Gaskocher </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5033204"/>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Gulaschkanone </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65CA6026-EF17-4BB5-90B3-A063960299C2}"/>
              </a:ext>
            </a:extLst>
          </p:cNvPr>
          <p:cNvSpPr txBox="1"/>
          <p:nvPr/>
        </p:nvSpPr>
        <p:spPr>
          <a:xfrm>
            <a:off x="5687616" y="585723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Raketenofen </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995CEF3A-E093-413A-BD06-107FE9BF1E20}"/>
              </a:ext>
            </a:extLst>
          </p:cNvPr>
          <p:cNvSpPr txBox="1"/>
          <p:nvPr/>
        </p:nvSpPr>
        <p:spPr>
          <a:xfrm>
            <a:off x="5670176" y="672132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Outdoor-Herd </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890C69DF-E066-4D07-8CFD-D389B9BD1B70}"/>
              </a:ext>
            </a:extLst>
          </p:cNvPr>
          <p:cNvSpPr txBox="1"/>
          <p:nvPr/>
        </p:nvSpPr>
        <p:spPr>
          <a:xfrm>
            <a:off x="5670176" y="7513414"/>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Griller</a:t>
            </a:r>
            <a:endParaRPr lang="de-AT" sz="2000" dirty="0">
              <a:latin typeface="Glacial Indifference" pitchFamily="50" charset="0"/>
            </a:endParaRPr>
          </a:p>
        </p:txBody>
      </p:sp>
      <p:sp>
        <p:nvSpPr>
          <p:cNvPr id="14" name="Textfeld 13">
            <a:extLst>
              <a:ext uri="{FF2B5EF4-FFF2-40B4-BE49-F238E27FC236}">
                <a16:creationId xmlns:a16="http://schemas.microsoft.com/office/drawing/2014/main" id="{B6EF9CFA-3890-496A-985C-16B2FCBC897E}"/>
              </a:ext>
            </a:extLst>
          </p:cNvPr>
          <p:cNvSpPr txBox="1"/>
          <p:nvPr/>
        </p:nvSpPr>
        <p:spPr>
          <a:xfrm>
            <a:off x="5667927" y="8246269"/>
            <a:ext cx="11665296" cy="1323439"/>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Bei allen genannten Kochmöglichkeiten auch </a:t>
            </a:r>
            <a:br>
              <a:rPr lang="de-DE" sz="2000" dirty="0">
                <a:latin typeface="Glacial Indifference" pitchFamily="50" charset="0"/>
              </a:rPr>
            </a:br>
            <a:r>
              <a:rPr lang="de-DE" sz="2000" dirty="0">
                <a:latin typeface="Glacial Indifference" pitchFamily="50" charset="0"/>
              </a:rPr>
              <a:t>ausreichend Brennmaterial bevorraten (Holz, </a:t>
            </a:r>
            <a:br>
              <a:rPr lang="de-DE" sz="2000" dirty="0">
                <a:latin typeface="Glacial Indifference" pitchFamily="50" charset="0"/>
              </a:rPr>
            </a:br>
            <a:r>
              <a:rPr lang="de-DE" sz="2000" dirty="0">
                <a:latin typeface="Glacial Indifference" pitchFamily="50" charset="0"/>
              </a:rPr>
              <a:t>Anzünder, Brennpaste, Lampenöl, Gaskartuschen etc.) </a:t>
            </a:r>
            <a:br>
              <a:rPr lang="de-DE" sz="2000" dirty="0">
                <a:latin typeface="Glacial Indifference" pitchFamily="50" charset="0"/>
              </a:rPr>
            </a:br>
            <a:r>
              <a:rPr lang="de-DE" sz="2000" dirty="0">
                <a:latin typeface="Glacial Indifference" pitchFamily="50" charset="0"/>
              </a:rPr>
              <a:t>Auf Streichhölzer nicht vergessen!</a:t>
            </a:r>
            <a:endParaRPr lang="de-AT" sz="2000" dirty="0">
              <a:latin typeface="Glacial Indifference" pitchFamily="50" charset="0"/>
            </a:endParaRPr>
          </a:p>
        </p:txBody>
      </p:sp>
      <p:pic>
        <p:nvPicPr>
          <p:cNvPr id="17" name="Grafik 16" descr="Ein Bild, das Text enthält.&#10;&#10;Automatisch generierte Beschreibung">
            <a:extLst>
              <a:ext uri="{FF2B5EF4-FFF2-40B4-BE49-F238E27FC236}">
                <a16:creationId xmlns:a16="http://schemas.microsoft.com/office/drawing/2014/main" id="{7F05F753-483E-4EF8-9B63-C461A34769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11488" y="3064180"/>
            <a:ext cx="3681483" cy="2761112"/>
          </a:xfrm>
          <a:prstGeom prst="rect">
            <a:avLst/>
          </a:prstGeom>
        </p:spPr>
      </p:pic>
      <p:pic>
        <p:nvPicPr>
          <p:cNvPr id="19" name="Grafik 18" descr="Ein Bild, das Schnee, draußen enthält.&#10;&#10;Automatisch generierte Beschreibung">
            <a:extLst>
              <a:ext uri="{FF2B5EF4-FFF2-40B4-BE49-F238E27FC236}">
                <a16:creationId xmlns:a16="http://schemas.microsoft.com/office/drawing/2014/main" id="{8BCAB524-85E2-4645-9D13-D1A0547ED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49" t="6548" r="23192" b="5145"/>
          <a:stretch/>
        </p:blipFill>
        <p:spPr>
          <a:xfrm>
            <a:off x="9405066" y="4943246"/>
            <a:ext cx="2231565" cy="3056274"/>
          </a:xfrm>
          <a:prstGeom prst="rect">
            <a:avLst/>
          </a:prstGeom>
        </p:spPr>
      </p:pic>
      <p:pic>
        <p:nvPicPr>
          <p:cNvPr id="21" name="Grafik 20" descr="Ein Bild, das Boden, draußen, Bürgersteig, Weg enthält.&#10;&#10;Automatisch generierte Beschreibung">
            <a:extLst>
              <a:ext uri="{FF2B5EF4-FFF2-40B4-BE49-F238E27FC236}">
                <a16:creationId xmlns:a16="http://schemas.microsoft.com/office/drawing/2014/main" id="{84E5B130-88AE-4F8B-B79E-4DDD9C7976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25" t="8649" r="19513" b="7949"/>
          <a:stretch/>
        </p:blipFill>
        <p:spPr>
          <a:xfrm>
            <a:off x="11311824" y="3624982"/>
            <a:ext cx="3232776" cy="3322500"/>
          </a:xfrm>
          <a:prstGeom prst="rect">
            <a:avLst/>
          </a:prstGeom>
        </p:spPr>
      </p:pic>
      <p:pic>
        <p:nvPicPr>
          <p:cNvPr id="23" name="Grafik 22" descr="Ein Bild, das Baum, draußen, Boden, Stein enthält.&#10;&#10;Automatisch generierte Beschreibung">
            <a:extLst>
              <a:ext uri="{FF2B5EF4-FFF2-40B4-BE49-F238E27FC236}">
                <a16:creationId xmlns:a16="http://schemas.microsoft.com/office/drawing/2014/main" id="{9D055555-8E8D-4391-B3E5-4ADC26E30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4852" y="6209890"/>
            <a:ext cx="3232775" cy="2424582"/>
          </a:xfrm>
          <a:prstGeom prst="rect">
            <a:avLst/>
          </a:prstGeom>
        </p:spPr>
      </p:pic>
      <p:pic>
        <p:nvPicPr>
          <p:cNvPr id="25" name="Grafik 24" descr="Ein Bild, das Text, Flasche, drinnen, Container enthält.&#10;&#10;Automatisch generierte Beschreibung">
            <a:extLst>
              <a:ext uri="{FF2B5EF4-FFF2-40B4-BE49-F238E27FC236}">
                <a16:creationId xmlns:a16="http://schemas.microsoft.com/office/drawing/2014/main" id="{2272CF6E-7B4C-4B90-B2CD-2A83A0D336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58233" y="5699768"/>
            <a:ext cx="3825197" cy="2868898"/>
          </a:xfrm>
          <a:prstGeom prst="rect">
            <a:avLst/>
          </a:prstGeom>
        </p:spPr>
      </p:pic>
      <p:pic>
        <p:nvPicPr>
          <p:cNvPr id="18" name="object 2">
            <a:extLst>
              <a:ext uri="{FF2B5EF4-FFF2-40B4-BE49-F238E27FC236}">
                <a16:creationId xmlns:a16="http://schemas.microsoft.com/office/drawing/2014/main" id="{A31624DD-7BE5-4640-85DA-60A976B267FB}"/>
              </a:ext>
            </a:extLst>
          </p:cNvPr>
          <p:cNvPicPr/>
          <p:nvPr/>
        </p:nvPicPr>
        <p:blipFill>
          <a:blip r:embed="rId7"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60534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1DFFFE08-980E-4453-87D0-772E54338F61}"/>
              </a:ext>
            </a:extLst>
          </p:cNvPr>
          <p:cNvSpPr txBox="1"/>
          <p:nvPr/>
        </p:nvSpPr>
        <p:spPr>
          <a:xfrm>
            <a:off x="6259558" y="1180319"/>
            <a:ext cx="5649062" cy="1939885"/>
          </a:xfrm>
          <a:prstGeom prst="rect">
            <a:avLst/>
          </a:prstGeom>
        </p:spPr>
        <p:txBody>
          <a:bodyPr vert="horz" wrap="square" lIns="0" tIns="0" rIns="0" bIns="0" rtlCol="0">
            <a:spAutoFit/>
          </a:bodyPr>
          <a:lstStyle/>
          <a:p>
            <a:pPr marL="0" marR="0">
              <a:lnSpc>
                <a:spcPts val="7999"/>
              </a:lnSpc>
              <a:spcBef>
                <a:spcPts val="0"/>
              </a:spcBef>
              <a:spcAft>
                <a:spcPts val="0"/>
              </a:spcAft>
            </a:pPr>
            <a:r>
              <a:rPr sz="6400" spc="224" dirty="0">
                <a:solidFill>
                  <a:srgbClr val="020301"/>
                </a:solidFill>
                <a:latin typeface="EGSIDK+League Spartan Regular"/>
                <a:cs typeface="EGSIDK+League Spartan Regular"/>
              </a:rPr>
              <a:t>WAS IST EIN</a:t>
            </a:r>
          </a:p>
          <a:p>
            <a:pPr marL="0" marR="0">
              <a:lnSpc>
                <a:spcPts val="6975"/>
              </a:lnSpc>
              <a:spcBef>
                <a:spcPts val="0"/>
              </a:spcBef>
              <a:spcAft>
                <a:spcPts val="0"/>
              </a:spcAft>
            </a:pPr>
            <a:r>
              <a:rPr sz="6400" spc="224" dirty="0">
                <a:solidFill>
                  <a:srgbClr val="020301"/>
                </a:solidFill>
                <a:latin typeface="EGSIDK+League Spartan Regular"/>
                <a:cs typeface="EGSIDK+League Spartan Regular"/>
              </a:rPr>
              <a:t>BLACKOUT?</a:t>
            </a:r>
          </a:p>
        </p:txBody>
      </p:sp>
      <p:sp>
        <p:nvSpPr>
          <p:cNvPr id="8" name="Textfeld 7">
            <a:extLst>
              <a:ext uri="{FF2B5EF4-FFF2-40B4-BE49-F238E27FC236}">
                <a16:creationId xmlns:a16="http://schemas.microsoft.com/office/drawing/2014/main" id="{6DE5D4A9-1EFF-435F-8758-E5B23E6E44FF}"/>
              </a:ext>
            </a:extLst>
          </p:cNvPr>
          <p:cNvSpPr txBox="1"/>
          <p:nvPr/>
        </p:nvSpPr>
        <p:spPr>
          <a:xfrm>
            <a:off x="1799184" y="3552974"/>
            <a:ext cx="14113568" cy="3568156"/>
          </a:xfrm>
          <a:prstGeom prst="rect">
            <a:avLst/>
          </a:prstGeom>
          <a:noFill/>
        </p:spPr>
        <p:txBody>
          <a:bodyPr wrap="square">
            <a:spAutoFit/>
          </a:bodyPr>
          <a:lstStyle/>
          <a:p>
            <a:pPr marL="4395269" marR="5074">
              <a:lnSpc>
                <a:spcPct val="114999"/>
              </a:lnSpc>
              <a:spcBef>
                <a:spcPts val="100"/>
              </a:spcBef>
            </a:pPr>
            <a:r>
              <a:rPr lang="de-DE" sz="2400" spc="-80" dirty="0">
                <a:latin typeface="Glacial Indifference" pitchFamily="50" charset="0"/>
              </a:rPr>
              <a:t>Als</a:t>
            </a:r>
            <a:r>
              <a:rPr lang="de-DE" sz="2400" spc="140" dirty="0">
                <a:latin typeface="Glacial Indifference" pitchFamily="50" charset="0"/>
              </a:rPr>
              <a:t> </a:t>
            </a:r>
            <a:r>
              <a:rPr lang="de-DE" sz="2400" spc="5" dirty="0">
                <a:latin typeface="Glacial Indifference" pitchFamily="50" charset="0"/>
              </a:rPr>
              <a:t>Blackout</a:t>
            </a:r>
            <a:r>
              <a:rPr lang="de-DE" sz="2400" spc="145" dirty="0">
                <a:latin typeface="Glacial Indifference" pitchFamily="50" charset="0"/>
              </a:rPr>
              <a:t> </a:t>
            </a:r>
            <a:r>
              <a:rPr lang="de-DE" sz="2400" spc="55" dirty="0">
                <a:latin typeface="Glacial Indifference" pitchFamily="50" charset="0"/>
              </a:rPr>
              <a:t>wird</a:t>
            </a:r>
            <a:r>
              <a:rPr lang="de-DE" sz="2400" spc="140" dirty="0">
                <a:latin typeface="Glacial Indifference" pitchFamily="50" charset="0"/>
              </a:rPr>
              <a:t> </a:t>
            </a:r>
            <a:r>
              <a:rPr lang="de-DE" sz="2400" spc="5" dirty="0">
                <a:latin typeface="Glacial Indifference" pitchFamily="50" charset="0"/>
              </a:rPr>
              <a:t>ein</a:t>
            </a:r>
            <a:r>
              <a:rPr lang="de-DE" sz="2400" spc="145" dirty="0">
                <a:latin typeface="Glacial Indifference" pitchFamily="50" charset="0"/>
              </a:rPr>
              <a:t> </a:t>
            </a:r>
            <a:r>
              <a:rPr lang="de-DE" sz="2400" spc="50" dirty="0">
                <a:latin typeface="Glacial Indifference" pitchFamily="50" charset="0"/>
              </a:rPr>
              <a:t>großflächiger,</a:t>
            </a:r>
            <a:r>
              <a:rPr lang="de-DE" sz="2400" spc="140" dirty="0">
                <a:latin typeface="Glacial Indifference" pitchFamily="50" charset="0"/>
              </a:rPr>
              <a:t> </a:t>
            </a:r>
            <a:r>
              <a:rPr lang="de-DE" sz="2400" spc="35" dirty="0">
                <a:latin typeface="Glacial Indifference" pitchFamily="50" charset="0"/>
              </a:rPr>
              <a:t>länger</a:t>
            </a:r>
            <a:r>
              <a:rPr lang="de-DE" sz="2400" spc="145" dirty="0">
                <a:latin typeface="Glacial Indifference" pitchFamily="50" charset="0"/>
              </a:rPr>
              <a:t> </a:t>
            </a:r>
            <a:r>
              <a:rPr lang="de-DE" sz="2400" spc="25" dirty="0">
                <a:latin typeface="Glacial Indifference" pitchFamily="50" charset="0"/>
              </a:rPr>
              <a:t>andauernder</a:t>
            </a:r>
            <a:r>
              <a:rPr lang="de-DE" sz="2400" spc="145" dirty="0">
                <a:latin typeface="Glacial Indifference" pitchFamily="50" charset="0"/>
              </a:rPr>
              <a:t> </a:t>
            </a:r>
            <a:r>
              <a:rPr lang="de-DE" sz="2400" spc="20" dirty="0">
                <a:latin typeface="Glacial Indifference" pitchFamily="50" charset="0"/>
              </a:rPr>
              <a:t>Stromausfall </a:t>
            </a:r>
            <a:r>
              <a:rPr lang="de-DE" sz="2400" spc="25" dirty="0">
                <a:latin typeface="Glacial Indifference" pitchFamily="50" charset="0"/>
              </a:rPr>
              <a:t> </a:t>
            </a:r>
            <a:r>
              <a:rPr lang="de-DE" sz="2400" spc="35" dirty="0">
                <a:latin typeface="Glacial Indifference" pitchFamily="50" charset="0"/>
              </a:rPr>
              <a:t>bezeichnet,</a:t>
            </a:r>
            <a:r>
              <a:rPr lang="de-DE" sz="2400" spc="135" dirty="0">
                <a:latin typeface="Glacial Indifference" pitchFamily="50" charset="0"/>
              </a:rPr>
              <a:t> </a:t>
            </a:r>
            <a:r>
              <a:rPr lang="de-DE" sz="2400" spc="30" dirty="0">
                <a:latin typeface="Glacial Indifference" pitchFamily="50" charset="0"/>
              </a:rPr>
              <a:t>der</a:t>
            </a:r>
            <a:r>
              <a:rPr lang="de-DE" sz="2400" spc="140" dirty="0">
                <a:latin typeface="Glacial Indifference" pitchFamily="50" charset="0"/>
              </a:rPr>
              <a:t> </a:t>
            </a:r>
            <a:r>
              <a:rPr lang="de-DE" sz="2400" spc="-10" dirty="0">
                <a:latin typeface="Glacial Indifference" pitchFamily="50" charset="0"/>
              </a:rPr>
              <a:t>mehrere</a:t>
            </a:r>
            <a:r>
              <a:rPr lang="de-DE" sz="2400" spc="140" dirty="0">
                <a:latin typeface="Glacial Indifference" pitchFamily="50" charset="0"/>
              </a:rPr>
              <a:t> </a:t>
            </a:r>
            <a:r>
              <a:rPr lang="de-DE" sz="2400" spc="50" dirty="0">
                <a:latin typeface="Glacial Indifference" pitchFamily="50" charset="0"/>
              </a:rPr>
              <a:t>Staaten</a:t>
            </a:r>
            <a:r>
              <a:rPr lang="de-DE" sz="2400" spc="140" dirty="0">
                <a:latin typeface="Glacial Indifference" pitchFamily="50" charset="0"/>
              </a:rPr>
              <a:t> </a:t>
            </a:r>
            <a:r>
              <a:rPr lang="de-DE" sz="2400" spc="65" dirty="0">
                <a:latin typeface="Glacial Indifference" pitchFamily="50" charset="0"/>
              </a:rPr>
              <a:t>gleichzeitig</a:t>
            </a:r>
            <a:r>
              <a:rPr lang="de-DE" sz="2400" spc="140" dirty="0">
                <a:latin typeface="Glacial Indifference" pitchFamily="50" charset="0"/>
              </a:rPr>
              <a:t> </a:t>
            </a:r>
            <a:r>
              <a:rPr lang="de-DE" sz="2400" spc="90" dirty="0">
                <a:latin typeface="Glacial Indifference" pitchFamily="50" charset="0"/>
              </a:rPr>
              <a:t>treffen</a:t>
            </a:r>
            <a:r>
              <a:rPr lang="de-DE" sz="2400" spc="140" dirty="0">
                <a:latin typeface="Glacial Indifference" pitchFamily="50" charset="0"/>
              </a:rPr>
              <a:t> </a:t>
            </a:r>
            <a:r>
              <a:rPr lang="de-DE" sz="2400" spc="-50" dirty="0">
                <a:latin typeface="Glacial Indifference" pitchFamily="50" charset="0"/>
              </a:rPr>
              <a:t>kann</a:t>
            </a:r>
            <a:r>
              <a:rPr lang="de-DE" sz="2400" spc="140" dirty="0">
                <a:latin typeface="Glacial Indifference" pitchFamily="50" charset="0"/>
              </a:rPr>
              <a:t> </a:t>
            </a:r>
            <a:r>
              <a:rPr lang="de-DE" sz="2400" spc="-25" dirty="0">
                <a:latin typeface="Glacial Indifference" pitchFamily="50" charset="0"/>
              </a:rPr>
              <a:t>und</a:t>
            </a:r>
            <a:r>
              <a:rPr lang="de-DE" sz="2400" spc="140" dirty="0">
                <a:latin typeface="Glacial Indifference" pitchFamily="50" charset="0"/>
              </a:rPr>
              <a:t> </a:t>
            </a:r>
            <a:r>
              <a:rPr lang="de-DE" sz="2400" spc="-50" dirty="0">
                <a:latin typeface="Glacial Indifference" pitchFamily="50" charset="0"/>
              </a:rPr>
              <a:t>dessen </a:t>
            </a:r>
            <a:r>
              <a:rPr lang="de-DE" sz="2400" spc="-679" dirty="0">
                <a:latin typeface="Glacial Indifference" pitchFamily="50" charset="0"/>
              </a:rPr>
              <a:t> </a:t>
            </a:r>
            <a:r>
              <a:rPr lang="de-DE" sz="2400" spc="-25" dirty="0">
                <a:latin typeface="Glacial Indifference" pitchFamily="50" charset="0"/>
              </a:rPr>
              <a:t>Auswirkungen</a:t>
            </a:r>
            <a:r>
              <a:rPr lang="de-DE" sz="2400" spc="130" dirty="0">
                <a:latin typeface="Glacial Indifference" pitchFamily="50" charset="0"/>
              </a:rPr>
              <a:t> </a:t>
            </a:r>
            <a:r>
              <a:rPr lang="de-DE" sz="2400" spc="55" dirty="0">
                <a:latin typeface="Glacial Indifference" pitchFamily="50" charset="0"/>
              </a:rPr>
              <a:t>weitreichend</a:t>
            </a:r>
            <a:r>
              <a:rPr lang="de-DE" sz="2400" spc="130" dirty="0">
                <a:latin typeface="Glacial Indifference" pitchFamily="50" charset="0"/>
              </a:rPr>
              <a:t> </a:t>
            </a:r>
            <a:r>
              <a:rPr lang="de-DE" sz="2400" spc="-30" dirty="0">
                <a:latin typeface="Glacial Indifference" pitchFamily="50" charset="0"/>
              </a:rPr>
              <a:t>sind,</a:t>
            </a:r>
            <a:r>
              <a:rPr lang="de-DE" sz="2400" spc="130" dirty="0">
                <a:latin typeface="Glacial Indifference" pitchFamily="50" charset="0"/>
              </a:rPr>
              <a:t> </a:t>
            </a:r>
            <a:r>
              <a:rPr lang="de-DE" sz="2400" spc="45" dirty="0">
                <a:latin typeface="Glacial Indifference" pitchFamily="50" charset="0"/>
              </a:rPr>
              <a:t>aber</a:t>
            </a:r>
            <a:r>
              <a:rPr lang="de-DE" sz="2400" spc="130" dirty="0">
                <a:latin typeface="Glacial Indifference" pitchFamily="50" charset="0"/>
              </a:rPr>
              <a:t> </a:t>
            </a:r>
            <a:r>
              <a:rPr lang="de-DE" sz="2400" spc="-10" dirty="0">
                <a:latin typeface="Glacial Indifference" pitchFamily="50" charset="0"/>
              </a:rPr>
              <a:t>konkret</a:t>
            </a:r>
            <a:r>
              <a:rPr lang="de-DE" sz="2400" spc="130" dirty="0">
                <a:latin typeface="Glacial Indifference" pitchFamily="50" charset="0"/>
              </a:rPr>
              <a:t> </a:t>
            </a:r>
            <a:r>
              <a:rPr lang="de-DE" sz="2400" spc="-10" dirty="0">
                <a:latin typeface="Glacial Indifference" pitchFamily="50" charset="0"/>
              </a:rPr>
              <a:t>schwer</a:t>
            </a:r>
            <a:r>
              <a:rPr lang="de-DE" sz="2400" spc="130" dirty="0">
                <a:latin typeface="Glacial Indifference" pitchFamily="50" charset="0"/>
              </a:rPr>
              <a:t> </a:t>
            </a:r>
            <a:r>
              <a:rPr lang="de-DE" sz="2400" spc="25" dirty="0">
                <a:latin typeface="Glacial Indifference" pitchFamily="50" charset="0"/>
              </a:rPr>
              <a:t>vorhergesagt </a:t>
            </a:r>
            <a:r>
              <a:rPr lang="de-DE" sz="2400" spc="30" dirty="0">
                <a:latin typeface="Glacial Indifference" pitchFamily="50" charset="0"/>
              </a:rPr>
              <a:t> </a:t>
            </a:r>
            <a:r>
              <a:rPr lang="de-DE" sz="2400" spc="25" dirty="0">
                <a:latin typeface="Glacial Indifference" pitchFamily="50" charset="0"/>
              </a:rPr>
              <a:t>werden</a:t>
            </a:r>
            <a:r>
              <a:rPr lang="de-DE" sz="2400" spc="125" dirty="0">
                <a:latin typeface="Glacial Indifference" pitchFamily="50" charset="0"/>
              </a:rPr>
              <a:t> </a:t>
            </a:r>
            <a:r>
              <a:rPr lang="de-DE" sz="2400" spc="-30" dirty="0">
                <a:latin typeface="Glacial Indifference" pitchFamily="50" charset="0"/>
              </a:rPr>
              <a:t>können.</a:t>
            </a:r>
          </a:p>
          <a:p>
            <a:pPr marL="4382585"/>
            <a:endParaRPr lang="de-DE" sz="2400" spc="-30" dirty="0">
              <a:latin typeface="Glacial Indifference" pitchFamily="50" charset="0"/>
            </a:endParaRPr>
          </a:p>
          <a:p>
            <a:pPr marL="4395269">
              <a:spcBef>
                <a:spcPts val="1623"/>
              </a:spcBef>
            </a:pPr>
            <a:r>
              <a:rPr lang="de-DE" sz="2400" b="1" spc="295" dirty="0">
                <a:latin typeface="Glacial Indifference" pitchFamily="50" charset="0"/>
                <a:cs typeface="Lucida Sans"/>
              </a:rPr>
              <a:t>Dimension:</a:t>
            </a:r>
            <a:endParaRPr lang="de-DE" sz="2400" b="1" dirty="0">
              <a:latin typeface="Glacial Indifference" pitchFamily="50" charset="0"/>
              <a:cs typeface="Lucida Sans"/>
            </a:endParaRPr>
          </a:p>
          <a:p>
            <a:pPr marL="4395269" marR="606332">
              <a:lnSpc>
                <a:spcPct val="114999"/>
              </a:lnSpc>
              <a:spcBef>
                <a:spcPts val="120"/>
              </a:spcBef>
            </a:pPr>
            <a:r>
              <a:rPr lang="de-DE" sz="2400" spc="-50" dirty="0">
                <a:latin typeface="Glacial Indifference" pitchFamily="50" charset="0"/>
              </a:rPr>
              <a:t>Eine</a:t>
            </a:r>
            <a:r>
              <a:rPr lang="de-DE" sz="2400" spc="135" dirty="0">
                <a:latin typeface="Glacial Indifference" pitchFamily="50" charset="0"/>
              </a:rPr>
              <a:t> </a:t>
            </a:r>
            <a:r>
              <a:rPr lang="de-DE" sz="2400" spc="10" dirty="0">
                <a:latin typeface="Glacial Indifference" pitchFamily="50" charset="0"/>
              </a:rPr>
              <a:t>Großstörung</a:t>
            </a:r>
            <a:r>
              <a:rPr lang="de-DE" sz="2400" spc="135" dirty="0">
                <a:latin typeface="Glacial Indifference" pitchFamily="50" charset="0"/>
              </a:rPr>
              <a:t> </a:t>
            </a:r>
            <a:r>
              <a:rPr lang="de-DE" sz="2400" spc="-50" dirty="0">
                <a:latin typeface="Glacial Indifference" pitchFamily="50" charset="0"/>
              </a:rPr>
              <a:t>kann</a:t>
            </a:r>
            <a:r>
              <a:rPr lang="de-DE" sz="2400" spc="140" dirty="0">
                <a:latin typeface="Glacial Indifference" pitchFamily="50" charset="0"/>
              </a:rPr>
              <a:t> </a:t>
            </a:r>
            <a:r>
              <a:rPr lang="de-DE" sz="2400" spc="-20" dirty="0">
                <a:latin typeface="Glacial Indifference" pitchFamily="50" charset="0"/>
              </a:rPr>
              <a:t>sich</a:t>
            </a:r>
            <a:r>
              <a:rPr lang="de-DE" sz="2400" spc="135" dirty="0">
                <a:latin typeface="Glacial Indifference" pitchFamily="50" charset="0"/>
              </a:rPr>
              <a:t> </a:t>
            </a:r>
            <a:r>
              <a:rPr lang="de-DE" sz="2400" spc="20" dirty="0">
                <a:latin typeface="Glacial Indifference" pitchFamily="50" charset="0"/>
              </a:rPr>
              <a:t>innerhalb</a:t>
            </a:r>
            <a:r>
              <a:rPr lang="de-DE" sz="2400" spc="135" dirty="0">
                <a:latin typeface="Glacial Indifference" pitchFamily="50" charset="0"/>
              </a:rPr>
              <a:t> </a:t>
            </a:r>
            <a:r>
              <a:rPr lang="de-DE" sz="2400" spc="-65" dirty="0">
                <a:latin typeface="Glacial Indifference" pitchFamily="50" charset="0"/>
              </a:rPr>
              <a:t>von</a:t>
            </a:r>
            <a:r>
              <a:rPr lang="de-DE" sz="2400" spc="140" dirty="0">
                <a:latin typeface="Glacial Indifference" pitchFamily="50" charset="0"/>
              </a:rPr>
              <a:t> </a:t>
            </a:r>
            <a:r>
              <a:rPr lang="de-DE" sz="2400" spc="25" dirty="0">
                <a:latin typeface="Glacial Indifference" pitchFamily="50" charset="0"/>
              </a:rPr>
              <a:t>wenigen</a:t>
            </a:r>
            <a:r>
              <a:rPr lang="de-DE" sz="2400" spc="135" dirty="0">
                <a:latin typeface="Glacial Indifference" pitchFamily="50" charset="0"/>
              </a:rPr>
              <a:t> </a:t>
            </a:r>
            <a:r>
              <a:rPr lang="de-DE" sz="2400" spc="-40" dirty="0">
                <a:latin typeface="Glacial Indifference" pitchFamily="50" charset="0"/>
              </a:rPr>
              <a:t>Sekunden</a:t>
            </a:r>
            <a:r>
              <a:rPr lang="de-DE" sz="2400" spc="135" dirty="0">
                <a:latin typeface="Glacial Indifference" pitchFamily="50" charset="0"/>
              </a:rPr>
              <a:t> </a:t>
            </a:r>
            <a:r>
              <a:rPr lang="de-DE" sz="2400" spc="10" dirty="0">
                <a:latin typeface="Glacial Indifference" pitchFamily="50" charset="0"/>
              </a:rPr>
              <a:t>über </a:t>
            </a:r>
            <a:r>
              <a:rPr lang="de-DE" sz="2400" spc="-674" dirty="0">
                <a:latin typeface="Glacial Indifference" pitchFamily="50" charset="0"/>
              </a:rPr>
              <a:t> </a:t>
            </a:r>
            <a:r>
              <a:rPr lang="de-DE" sz="2400" spc="-10" dirty="0">
                <a:latin typeface="Glacial Indifference" pitchFamily="50" charset="0"/>
              </a:rPr>
              <a:t>mehrere</a:t>
            </a:r>
            <a:r>
              <a:rPr lang="de-DE" sz="2400" spc="130" dirty="0">
                <a:latin typeface="Glacial Indifference" pitchFamily="50" charset="0"/>
              </a:rPr>
              <a:t> </a:t>
            </a:r>
            <a:r>
              <a:rPr lang="de-DE" sz="2400" spc="50" dirty="0">
                <a:latin typeface="Glacial Indifference" pitchFamily="50" charset="0"/>
              </a:rPr>
              <a:t>Staaten</a:t>
            </a:r>
            <a:r>
              <a:rPr lang="de-DE" sz="2400" spc="130" dirty="0">
                <a:latin typeface="Glacial Indifference" pitchFamily="50" charset="0"/>
              </a:rPr>
              <a:t> </a:t>
            </a:r>
            <a:r>
              <a:rPr lang="de-DE" sz="2400" spc="-20" dirty="0">
                <a:latin typeface="Glacial Indifference" pitchFamily="50" charset="0"/>
              </a:rPr>
              <a:t>bis</a:t>
            </a:r>
            <a:r>
              <a:rPr lang="de-DE" sz="2400" spc="130" dirty="0">
                <a:latin typeface="Glacial Indifference" pitchFamily="50" charset="0"/>
              </a:rPr>
              <a:t> </a:t>
            </a:r>
            <a:r>
              <a:rPr lang="de-DE" sz="2400" spc="-25" dirty="0">
                <a:latin typeface="Glacial Indifference" pitchFamily="50" charset="0"/>
              </a:rPr>
              <a:t>hin</a:t>
            </a:r>
            <a:r>
              <a:rPr lang="de-DE" sz="2400" spc="130" dirty="0">
                <a:latin typeface="Glacial Indifference" pitchFamily="50" charset="0"/>
              </a:rPr>
              <a:t> </a:t>
            </a:r>
            <a:r>
              <a:rPr lang="de-DE" sz="2400" spc="-85" dirty="0">
                <a:latin typeface="Glacial Indifference" pitchFamily="50" charset="0"/>
              </a:rPr>
              <a:t>zu</a:t>
            </a:r>
            <a:r>
              <a:rPr lang="de-DE" sz="2400" spc="130" dirty="0">
                <a:latin typeface="Glacial Indifference" pitchFamily="50" charset="0"/>
              </a:rPr>
              <a:t> </a:t>
            </a:r>
            <a:r>
              <a:rPr lang="de-DE" sz="2400" spc="15" dirty="0">
                <a:latin typeface="Glacial Indifference" pitchFamily="50" charset="0"/>
              </a:rPr>
              <a:t>ganz</a:t>
            </a:r>
            <a:r>
              <a:rPr lang="de-DE" sz="2400" spc="130" dirty="0">
                <a:latin typeface="Glacial Indifference" pitchFamily="50" charset="0"/>
              </a:rPr>
              <a:t> </a:t>
            </a:r>
            <a:r>
              <a:rPr lang="de-DE" sz="2400" spc="-10" dirty="0">
                <a:latin typeface="Glacial Indifference" pitchFamily="50" charset="0"/>
              </a:rPr>
              <a:t>Europa</a:t>
            </a:r>
            <a:r>
              <a:rPr lang="de-DE" sz="2400" spc="130" dirty="0">
                <a:latin typeface="Glacial Indifference" pitchFamily="50" charset="0"/>
              </a:rPr>
              <a:t> </a:t>
            </a:r>
            <a:r>
              <a:rPr lang="de-DE" sz="2400" spc="25" dirty="0">
                <a:latin typeface="Glacial Indifference" pitchFamily="50" charset="0"/>
              </a:rPr>
              <a:t>ausbreiten.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EINE BESONDERE HERAUSFORDERUNG:</a:t>
            </a:r>
            <a:br>
              <a:rPr lang="de-DE" sz="4400" b="1" dirty="0">
                <a:latin typeface="League Spartan" pitchFamily="2" charset="0"/>
              </a:rPr>
            </a:br>
            <a:r>
              <a:rPr lang="de-DE" sz="4400" b="1" dirty="0">
                <a:latin typeface="League Spartan" pitchFamily="2" charset="0"/>
              </a:rPr>
              <a:t>BLACKOUT IM WINTER – HEIZEN OHNE STROM</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10203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Die Wahrscheinlichkeit für ein Blackout ist im Winter besonders groß. Ohne Strom fällt sofort die Heizung aus. </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985022"/>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Auch Öl-, Pellets- oder Festbrennstoffzentralheizungen benötigen Strom.</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456108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An kalten Wintertagen wird die Zimmertemperatur ohne Heizung in kurzer Zeit deutlich absinken (Temperatur je nach Dämmsituation im einstelligen Bereich). </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556919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Mit Kachelöfen oder Kaminöfen kann hier vorgesorgt werden und </a:t>
            </a:r>
            <a:br>
              <a:rPr lang="de-DE" sz="2000" dirty="0">
                <a:latin typeface="Glacial Indifference" pitchFamily="50" charset="0"/>
              </a:rPr>
            </a:br>
            <a:r>
              <a:rPr lang="de-DE" sz="2000" dirty="0">
                <a:latin typeface="Glacial Indifference" pitchFamily="50" charset="0"/>
              </a:rPr>
              <a:t>sie schaffen eine behagliche Raumtemperatur. </a:t>
            </a:r>
            <a:endParaRPr lang="de-AT" sz="2000" dirty="0">
              <a:latin typeface="Glacial Indifference" pitchFamily="50" charset="0"/>
            </a:endParaRPr>
          </a:p>
        </p:txBody>
      </p:sp>
      <p:pic>
        <p:nvPicPr>
          <p:cNvPr id="14" name="Grafik 13" descr="Ein Bild, das drinnen, schmutzig enthält.&#10;&#10;Automatisch generierte Beschreibung">
            <a:extLst>
              <a:ext uri="{FF2B5EF4-FFF2-40B4-BE49-F238E27FC236}">
                <a16:creationId xmlns:a16="http://schemas.microsoft.com/office/drawing/2014/main" id="{F4CC0EDE-79C5-4EA2-A7DC-3CAA2A003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33814" y="5771725"/>
            <a:ext cx="3094576" cy="2320932"/>
          </a:xfrm>
          <a:prstGeom prst="rect">
            <a:avLst/>
          </a:prstGeom>
        </p:spPr>
      </p:pic>
      <p:pic>
        <p:nvPicPr>
          <p:cNvPr id="16" name="Grafik 15" descr="Ein Bild, das drinnen, grün enthält.&#10;&#10;Automatisch generierte Beschreibung">
            <a:extLst>
              <a:ext uri="{FF2B5EF4-FFF2-40B4-BE49-F238E27FC236}">
                <a16:creationId xmlns:a16="http://schemas.microsoft.com/office/drawing/2014/main" id="{D6370461-76C3-4288-ADDC-261F64831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25"/>
          <a:stretch/>
        </p:blipFill>
        <p:spPr>
          <a:xfrm rot="5400000">
            <a:off x="12594231" y="6258383"/>
            <a:ext cx="2431555" cy="2320931"/>
          </a:xfrm>
          <a:prstGeom prst="rect">
            <a:avLst/>
          </a:prstGeom>
        </p:spPr>
      </p:pic>
      <p:pic>
        <p:nvPicPr>
          <p:cNvPr id="12" name="Grafik 11" descr="Ein Bild, das drinnen, Wand enthält.&#10;&#10;Automatisch generierte Beschreibung">
            <a:extLst>
              <a:ext uri="{FF2B5EF4-FFF2-40B4-BE49-F238E27FC236}">
                <a16:creationId xmlns:a16="http://schemas.microsoft.com/office/drawing/2014/main" id="{C2A72B43-A0AD-4FB6-9B65-BAC6A61C06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059189" y="6828341"/>
            <a:ext cx="3262646" cy="2446985"/>
          </a:xfrm>
          <a:prstGeom prst="rect">
            <a:avLst/>
          </a:prstGeom>
        </p:spPr>
      </p:pic>
      <p:pic>
        <p:nvPicPr>
          <p:cNvPr id="5" name="Grafik 4" descr="Ein Bild, das Wand, drinnen enthält.&#10;&#10;Automatisch generierte Beschreibung">
            <a:extLst>
              <a:ext uri="{FF2B5EF4-FFF2-40B4-BE49-F238E27FC236}">
                <a16:creationId xmlns:a16="http://schemas.microsoft.com/office/drawing/2014/main" id="{CEB6BE30-0A11-4B18-953B-1658E9735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10792" y="6980988"/>
            <a:ext cx="3452543" cy="2589407"/>
          </a:xfrm>
          <a:prstGeom prst="rect">
            <a:avLst/>
          </a:prstGeom>
        </p:spPr>
      </p:pic>
      <p:pic>
        <p:nvPicPr>
          <p:cNvPr id="6" name="Grafik 5" descr="Ein Bild, das Halde, Grill enthält.&#10;&#10;Automatisch generierte Beschreibung">
            <a:extLst>
              <a:ext uri="{FF2B5EF4-FFF2-40B4-BE49-F238E27FC236}">
                <a16:creationId xmlns:a16="http://schemas.microsoft.com/office/drawing/2014/main" id="{A6724334-D48D-4488-B36C-6F45622DA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6345" y="6959378"/>
            <a:ext cx="3459359" cy="2594520"/>
          </a:xfrm>
          <a:prstGeom prst="rect">
            <a:avLst/>
          </a:prstGeom>
        </p:spPr>
      </p:pic>
      <p:pic>
        <p:nvPicPr>
          <p:cNvPr id="13" name="object 2">
            <a:extLst>
              <a:ext uri="{FF2B5EF4-FFF2-40B4-BE49-F238E27FC236}">
                <a16:creationId xmlns:a16="http://schemas.microsoft.com/office/drawing/2014/main" id="{DFF99AE1-30D8-4390-8E04-EC2E8A093DFD}"/>
              </a:ext>
            </a:extLst>
          </p:cNvPr>
          <p:cNvPicPr/>
          <p:nvPr/>
        </p:nvPicPr>
        <p:blipFill>
          <a:blip r:embed="rId7"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3816DA81-4263-4552-9B41-CA9AA630FEE9}"/>
              </a:ext>
            </a:extLst>
          </p:cNvPr>
          <p:cNvPicPr/>
          <p:nvPr/>
        </p:nvPicPr>
        <p:blipFill>
          <a:blip r:embed="rId8"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9127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EINE BESONDERE HERAUSFORDERUNG:</a:t>
            </a:r>
            <a:br>
              <a:rPr lang="de-DE" sz="4400" b="1" dirty="0">
                <a:latin typeface="League Spartan" pitchFamily="2" charset="0"/>
              </a:rPr>
            </a:br>
            <a:r>
              <a:rPr lang="de-DE" sz="4400" b="1" dirty="0">
                <a:latin typeface="League Spartan" pitchFamily="2" charset="0"/>
              </a:rPr>
              <a:t>BLACKOUT IM WINTER – HEIZEN OHNE STROM</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10203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Im Idealfall ist ein Tischherd vorhanden, mit dem man auch kochen kann. </a:t>
            </a:r>
            <a:br>
              <a:rPr lang="de-DE" sz="2000" dirty="0">
                <a:latin typeface="Glacial Indifference" pitchFamily="50" charset="0"/>
              </a:rPr>
            </a:br>
            <a:r>
              <a:rPr lang="de-DE" sz="2000" dirty="0">
                <a:latin typeface="Glacial Indifference" pitchFamily="50" charset="0"/>
              </a:rPr>
              <a:t>Holzbevorratung ist Grundvoraussetzung!</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98502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Im Krisenfall wird nur ein Raum beheizt, der als Schlaf- und Aufenthaltsraum </a:t>
            </a:r>
            <a:br>
              <a:rPr lang="de-DE" sz="2000" dirty="0">
                <a:latin typeface="Glacial Indifference" pitchFamily="50" charset="0"/>
              </a:rPr>
            </a:br>
            <a:r>
              <a:rPr lang="de-DE" sz="2000" dirty="0">
                <a:latin typeface="Glacial Indifference" pitchFamily="50" charset="0"/>
              </a:rPr>
              <a:t>für die ganze Familie dient.</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4933320"/>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Ist der Einbau eines Holzofens nicht möglich, kann mit Teelichtern und </a:t>
            </a:r>
            <a:br>
              <a:rPr lang="de-DE" sz="2000" dirty="0">
                <a:latin typeface="Glacial Indifference" pitchFamily="50" charset="0"/>
              </a:rPr>
            </a:br>
            <a:r>
              <a:rPr lang="de-DE" sz="2000" dirty="0">
                <a:latin typeface="Glacial Indifference" pitchFamily="50" charset="0"/>
              </a:rPr>
              <a:t>Alufolie eine (überaus) provisorische Zimmerheizung gebastelt werden </a:t>
            </a:r>
            <a:br>
              <a:rPr lang="de-DE" sz="2000" dirty="0">
                <a:latin typeface="Glacial Indifference" pitchFamily="50" charset="0"/>
              </a:rPr>
            </a:br>
            <a:r>
              <a:rPr lang="de-DE" sz="2000" dirty="0">
                <a:latin typeface="Glacial Indifference" pitchFamily="50" charset="0"/>
              </a:rPr>
              <a:t>(20-30 Teelichter).</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22946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Besser sind Gas-Heizöfen, die für Innenräume zugelassen sind und einen </a:t>
            </a:r>
            <a:br>
              <a:rPr lang="de-DE" sz="2000" dirty="0">
                <a:latin typeface="Glacial Indifference" pitchFamily="50" charset="0"/>
              </a:rPr>
            </a:br>
            <a:r>
              <a:rPr lang="de-DE" sz="2000" dirty="0">
                <a:latin typeface="Glacial Indifference" pitchFamily="50" charset="0"/>
              </a:rPr>
              <a:t>größeren Raum perfekt heizen können. Wichtig: Gas-Kartuschen bevorraten. </a:t>
            </a:r>
            <a:endParaRPr lang="de-AT" sz="2000" dirty="0">
              <a:latin typeface="Glacial Indifference" pitchFamily="50" charset="0"/>
            </a:endParaRPr>
          </a:p>
        </p:txBody>
      </p:sp>
      <p:pic>
        <p:nvPicPr>
          <p:cNvPr id="6" name="Grafik 5" descr="Ein Bild, das drinnen, Wand, Küchengerät, Haushaltsgerät enthält.&#10;&#10;Automatisch generierte Beschreibung">
            <a:extLst>
              <a:ext uri="{FF2B5EF4-FFF2-40B4-BE49-F238E27FC236}">
                <a16:creationId xmlns:a16="http://schemas.microsoft.com/office/drawing/2014/main" id="{F8127AF9-8027-4AA6-9F9D-7F285E8BC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71"/>
          <a:stretch/>
        </p:blipFill>
        <p:spPr>
          <a:xfrm rot="5400000">
            <a:off x="14728412" y="2557809"/>
            <a:ext cx="2800337" cy="2844750"/>
          </a:xfrm>
          <a:prstGeom prst="rect">
            <a:avLst/>
          </a:prstGeom>
        </p:spPr>
      </p:pic>
      <p:sp>
        <p:nvSpPr>
          <p:cNvPr id="15" name="Textfeld 14">
            <a:extLst>
              <a:ext uri="{FF2B5EF4-FFF2-40B4-BE49-F238E27FC236}">
                <a16:creationId xmlns:a16="http://schemas.microsoft.com/office/drawing/2014/main" id="{7DC07A1B-8B99-4887-A051-438875AF3BE3}"/>
              </a:ext>
            </a:extLst>
          </p:cNvPr>
          <p:cNvSpPr txBox="1"/>
          <p:nvPr/>
        </p:nvSpPr>
        <p:spPr>
          <a:xfrm>
            <a:off x="5691180" y="731713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Wenn gar nichts anderes geht: Warme Unterwäsche, Schibekleidung </a:t>
            </a:r>
            <a:br>
              <a:rPr lang="de-DE" sz="2000" dirty="0">
                <a:latin typeface="Glacial Indifference" pitchFamily="50" charset="0"/>
              </a:rPr>
            </a:br>
            <a:r>
              <a:rPr lang="de-DE" sz="2000" dirty="0">
                <a:latin typeface="Glacial Indifference" pitchFamily="50" charset="0"/>
              </a:rPr>
              <a:t>und Decken bereithalten.</a:t>
            </a:r>
            <a:endParaRPr lang="de-AT" sz="2000" dirty="0">
              <a:latin typeface="Glacial Indifference" pitchFamily="50" charset="0"/>
            </a:endParaRPr>
          </a:p>
        </p:txBody>
      </p:sp>
      <p:sp>
        <p:nvSpPr>
          <p:cNvPr id="17" name="Textfeld 16">
            <a:extLst>
              <a:ext uri="{FF2B5EF4-FFF2-40B4-BE49-F238E27FC236}">
                <a16:creationId xmlns:a16="http://schemas.microsoft.com/office/drawing/2014/main" id="{B3CD9845-DE15-445A-9E05-1870F360D082}"/>
              </a:ext>
            </a:extLst>
          </p:cNvPr>
          <p:cNvSpPr txBox="1"/>
          <p:nvPr/>
        </p:nvSpPr>
        <p:spPr>
          <a:xfrm>
            <a:off x="5706371" y="8305501"/>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Es gibt wintertaugliche Schlafsäcke, die für Notfälle </a:t>
            </a:r>
            <a:br>
              <a:rPr lang="de-DE" sz="2000" dirty="0">
                <a:latin typeface="Glacial Indifference" pitchFamily="50" charset="0"/>
              </a:rPr>
            </a:br>
            <a:r>
              <a:rPr lang="de-DE" sz="2000" dirty="0">
                <a:latin typeface="Glacial Indifference" pitchFamily="50" charset="0"/>
              </a:rPr>
              <a:t>angeschafft werden können.</a:t>
            </a:r>
            <a:endParaRPr lang="de-AT" sz="2000" dirty="0">
              <a:latin typeface="Glacial Indifference" pitchFamily="50" charset="0"/>
            </a:endParaRPr>
          </a:p>
        </p:txBody>
      </p:sp>
      <p:pic>
        <p:nvPicPr>
          <p:cNvPr id="5" name="Grafik 4" descr="Ein Bild, das draußen, Himmel, Gebäude, Baum enthält.&#10;&#10;Automatisch generierte Beschreibung">
            <a:extLst>
              <a:ext uri="{FF2B5EF4-FFF2-40B4-BE49-F238E27FC236}">
                <a16:creationId xmlns:a16="http://schemas.microsoft.com/office/drawing/2014/main" id="{8B746BD5-FC59-42A4-8281-AD3A5883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819153" y="6213829"/>
            <a:ext cx="4861530" cy="3646148"/>
          </a:xfrm>
          <a:prstGeom prst="rect">
            <a:avLst/>
          </a:prstGeom>
        </p:spPr>
      </p:pic>
      <p:pic>
        <p:nvPicPr>
          <p:cNvPr id="2050" name="Picture 2" descr="Rowi Gas-Heizofen Blue Flame 4200 W EEK: A kaufen bei OBI">
            <a:extLst>
              <a:ext uri="{FF2B5EF4-FFF2-40B4-BE49-F238E27FC236}">
                <a16:creationId xmlns:a16="http://schemas.microsoft.com/office/drawing/2014/main" id="{2822AA5F-C329-4518-9B2E-417B1D50AD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0384" y="7926054"/>
            <a:ext cx="2628727" cy="2628727"/>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2">
            <a:extLst>
              <a:ext uri="{FF2B5EF4-FFF2-40B4-BE49-F238E27FC236}">
                <a16:creationId xmlns:a16="http://schemas.microsoft.com/office/drawing/2014/main" id="{4E4B02EF-8AE6-40B3-833A-25258CA5022A}"/>
              </a:ext>
            </a:extLst>
          </p:cNvPr>
          <p:cNvPicPr/>
          <p:nvPr/>
        </p:nvPicPr>
        <p:blipFill>
          <a:blip r:embed="rId5" cstate="print"/>
          <a:stretch>
            <a:fillRect/>
          </a:stretch>
        </p:blipFill>
        <p:spPr>
          <a:xfrm>
            <a:off x="0" y="0"/>
            <a:ext cx="5029199" cy="10286999"/>
          </a:xfrm>
          <a:prstGeom prst="rect">
            <a:avLst/>
          </a:prstGeom>
        </p:spPr>
      </p:pic>
      <p:pic>
        <p:nvPicPr>
          <p:cNvPr id="14" name="object 3">
            <a:extLst>
              <a:ext uri="{FF2B5EF4-FFF2-40B4-BE49-F238E27FC236}">
                <a16:creationId xmlns:a16="http://schemas.microsoft.com/office/drawing/2014/main" id="{4A999912-EE78-4CBF-8096-2A0FA4586DF7}"/>
              </a:ext>
            </a:extLst>
          </p:cNvPr>
          <p:cNvPicPr/>
          <p:nvPr/>
        </p:nvPicPr>
        <p:blipFill>
          <a:blip r:embed="rId6"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206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AUTONOME STROMVERSORGUNG:</a:t>
            </a:r>
            <a:br>
              <a:rPr lang="de-DE" sz="4400" b="1" dirty="0">
                <a:latin typeface="League Spartan" pitchFamily="2" charset="0"/>
              </a:rPr>
            </a:br>
            <a:r>
              <a:rPr lang="de-DE" sz="4400" b="1" dirty="0">
                <a:latin typeface="League Spartan" pitchFamily="2" charset="0"/>
              </a:rPr>
              <a:t>NOTSTROMAGGREGATE</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97691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Wer auf Nummer Sicher gehen will, kaufe sich ein Notstromaggregat.</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624982"/>
            <a:ext cx="11665296" cy="163121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Zwei Möglichkeiten: 1.) Kleineres Aggregat, um einzelne Stromverbraucher zu betreiben </a:t>
            </a:r>
            <a:br>
              <a:rPr lang="de-DE" sz="2000" dirty="0">
                <a:latin typeface="Glacial Indifference" pitchFamily="50" charset="0"/>
              </a:rPr>
            </a:br>
            <a:r>
              <a:rPr lang="de-DE" sz="2000" dirty="0">
                <a:latin typeface="Glacial Indifference" pitchFamily="50" charset="0"/>
              </a:rPr>
              <a:t>(Kühlschrank, Gefriertruhe) 2.) Größeres Gerät, das direkt an die </a:t>
            </a:r>
            <a:br>
              <a:rPr lang="de-DE" sz="2000" dirty="0">
                <a:latin typeface="Glacial Indifference" pitchFamily="50" charset="0"/>
              </a:rPr>
            </a:br>
            <a:r>
              <a:rPr lang="de-DE" sz="2000" dirty="0">
                <a:latin typeface="Glacial Indifference" pitchFamily="50" charset="0"/>
              </a:rPr>
              <a:t>Haus-Stromversorgung angeschlossen wird. In diesem Fall ist unbedingt </a:t>
            </a:r>
            <a:br>
              <a:rPr lang="de-DE" sz="2000" dirty="0">
                <a:latin typeface="Glacial Indifference" pitchFamily="50" charset="0"/>
              </a:rPr>
            </a:br>
            <a:r>
              <a:rPr lang="de-DE" sz="2000" dirty="0">
                <a:latin typeface="Glacial Indifference" pitchFamily="50" charset="0"/>
              </a:rPr>
              <a:t>ein Elektriker-Fachbetrieb mit der Herstellung des Anschlusses zu </a:t>
            </a:r>
            <a:br>
              <a:rPr lang="de-DE" sz="2000" dirty="0">
                <a:latin typeface="Glacial Indifference" pitchFamily="50" charset="0"/>
              </a:rPr>
            </a:br>
            <a:r>
              <a:rPr lang="de-DE" sz="2000" dirty="0">
                <a:latin typeface="Glacial Indifference" pitchFamily="50" charset="0"/>
              </a:rPr>
              <a:t>beauftragen. (Foto Aggregat und Anschlussschalter, Fotos Aggregate)</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5721145"/>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Welche Leistung ein Notstromaggregat bringen muss, ist von der </a:t>
            </a:r>
            <a:br>
              <a:rPr lang="de-DE" sz="2000" dirty="0">
                <a:latin typeface="Glacial Indifference" pitchFamily="50" charset="0"/>
              </a:rPr>
            </a:br>
            <a:r>
              <a:rPr lang="de-DE" sz="2000" dirty="0">
                <a:latin typeface="Glacial Indifference" pitchFamily="50" charset="0"/>
              </a:rPr>
              <a:t>individuellen Situation abhängig (Größe des Hauses, Anzahl und </a:t>
            </a:r>
            <a:br>
              <a:rPr lang="de-DE" sz="2000" dirty="0">
                <a:latin typeface="Glacial Indifference" pitchFamily="50" charset="0"/>
              </a:rPr>
            </a:br>
            <a:r>
              <a:rPr lang="de-DE" sz="2000" dirty="0">
                <a:latin typeface="Glacial Indifference" pitchFamily="50" charset="0"/>
              </a:rPr>
              <a:t>Verbrauch der Geräte). </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7133334"/>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Ist eine Öl-Zentralheizung vorhanden, bietet sich die Anschaffung </a:t>
            </a:r>
            <a:br>
              <a:rPr lang="de-DE" sz="2000" dirty="0">
                <a:latin typeface="Glacial Indifference" pitchFamily="50" charset="0"/>
              </a:rPr>
            </a:br>
            <a:r>
              <a:rPr lang="de-DE" sz="2000" dirty="0">
                <a:latin typeface="Glacial Indifference" pitchFamily="50" charset="0"/>
              </a:rPr>
              <a:t>eines Diesel-Aggregates an. Heizöl kann und darf auch für den </a:t>
            </a:r>
            <a:br>
              <a:rPr lang="de-DE" sz="2000" dirty="0">
                <a:latin typeface="Glacial Indifference" pitchFamily="50" charset="0"/>
              </a:rPr>
            </a:br>
            <a:r>
              <a:rPr lang="de-DE" sz="2000" dirty="0">
                <a:latin typeface="Glacial Indifference" pitchFamily="50" charset="0"/>
              </a:rPr>
              <a:t>Betrieb von Dieselaggregaten verwendet werden.</a:t>
            </a:r>
            <a:endParaRPr lang="de-AT" sz="2000" dirty="0">
              <a:latin typeface="Glacial Indifference" pitchFamily="50" charset="0"/>
            </a:endParaRPr>
          </a:p>
        </p:txBody>
      </p:sp>
      <p:pic>
        <p:nvPicPr>
          <p:cNvPr id="5" name="Grafik 4" descr="Ein Bild, das Text, Straße, draußen, blau enthält.&#10;&#10;Automatisch generierte Beschreibung">
            <a:extLst>
              <a:ext uri="{FF2B5EF4-FFF2-40B4-BE49-F238E27FC236}">
                <a16:creationId xmlns:a16="http://schemas.microsoft.com/office/drawing/2014/main" id="{F740926D-935C-46F2-BA9C-FD56C87F9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7058" y="4150053"/>
            <a:ext cx="3520436" cy="2640327"/>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16C578ED-0487-48F1-958B-392FBA25A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4205" y="6235560"/>
            <a:ext cx="3168352" cy="2376264"/>
          </a:xfrm>
          <a:prstGeom prst="rect">
            <a:avLst/>
          </a:prstGeom>
        </p:spPr>
      </p:pic>
      <p:pic>
        <p:nvPicPr>
          <p:cNvPr id="18" name="Grafik 17" descr="Ein Bild, das Text, draußen, blau enthält.&#10;&#10;Automatisch generierte Beschreibung">
            <a:extLst>
              <a:ext uri="{FF2B5EF4-FFF2-40B4-BE49-F238E27FC236}">
                <a16:creationId xmlns:a16="http://schemas.microsoft.com/office/drawing/2014/main" id="{04270399-B8CD-4777-B305-D25984004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9535" y="7773156"/>
            <a:ext cx="2962117" cy="2221588"/>
          </a:xfrm>
          <a:prstGeom prst="rect">
            <a:avLst/>
          </a:prstGeom>
        </p:spPr>
      </p:pic>
      <p:pic>
        <p:nvPicPr>
          <p:cNvPr id="20" name="Grafik 19" descr="Ein Bild, das Text, drinnen, Haushaltsgerät, Küchengerät enthält.&#10;&#10;Automatisch generierte Beschreibung">
            <a:extLst>
              <a:ext uri="{FF2B5EF4-FFF2-40B4-BE49-F238E27FC236}">
                <a16:creationId xmlns:a16="http://schemas.microsoft.com/office/drawing/2014/main" id="{AE399BE4-52AF-4EB0-B87F-E092B0FEC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91726" y="2715446"/>
            <a:ext cx="2242037" cy="1681528"/>
          </a:xfrm>
          <a:prstGeom prst="rect">
            <a:avLst/>
          </a:prstGeom>
        </p:spPr>
      </p:pic>
      <p:pic>
        <p:nvPicPr>
          <p:cNvPr id="13" name="object 2">
            <a:extLst>
              <a:ext uri="{FF2B5EF4-FFF2-40B4-BE49-F238E27FC236}">
                <a16:creationId xmlns:a16="http://schemas.microsoft.com/office/drawing/2014/main" id="{9BFE7CD2-8F40-4DA9-A4E0-6641B5C008EC}"/>
              </a:ext>
            </a:extLst>
          </p:cNvPr>
          <p:cNvPicPr/>
          <p:nvPr/>
        </p:nvPicPr>
        <p:blipFill>
          <a:blip r:embed="rId6"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23710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AUTONOME STROMVERSORGUNG:</a:t>
            </a:r>
            <a:br>
              <a:rPr lang="de-DE" sz="4400" b="1" dirty="0">
                <a:latin typeface="League Spartan" pitchFamily="2" charset="0"/>
              </a:rPr>
            </a:br>
            <a:r>
              <a:rPr lang="de-DE" sz="4400" b="1" dirty="0">
                <a:latin typeface="League Spartan" pitchFamily="2" charset="0"/>
              </a:rPr>
              <a:t>NOTSTROMAGGREGATE</a:t>
            </a:r>
            <a:endParaRPr lang="de-AT" sz="4400" b="1" dirty="0">
              <a:latin typeface="League Spartan" pitchFamily="2" charset="0"/>
            </a:endParaRPr>
          </a:p>
        </p:txBody>
      </p:sp>
      <p:sp>
        <p:nvSpPr>
          <p:cNvPr id="15" name="Textfeld 14">
            <a:extLst>
              <a:ext uri="{FF2B5EF4-FFF2-40B4-BE49-F238E27FC236}">
                <a16:creationId xmlns:a16="http://schemas.microsoft.com/office/drawing/2014/main" id="{3854276A-DB96-485F-9710-1E4925DF71F6}"/>
              </a:ext>
            </a:extLst>
          </p:cNvPr>
          <p:cNvSpPr txBox="1"/>
          <p:nvPr/>
        </p:nvSpPr>
        <p:spPr>
          <a:xfrm>
            <a:off x="5780628" y="401050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Tipp: Starten Sie das Notstromaggregat probeweise alle 4-6 </a:t>
            </a:r>
            <a:br>
              <a:rPr lang="de-DE" sz="2000" dirty="0">
                <a:latin typeface="Glacial Indifference" pitchFamily="50" charset="0"/>
              </a:rPr>
            </a:br>
            <a:r>
              <a:rPr lang="de-DE" sz="2000" dirty="0">
                <a:latin typeface="Glacial Indifference" pitchFamily="50" charset="0"/>
              </a:rPr>
              <a:t>Wochen, damit die Starterbatterie nicht ausfällt. </a:t>
            </a:r>
            <a:endParaRPr lang="de-AT" sz="2000" dirty="0">
              <a:latin typeface="Glacial Indifference" pitchFamily="50" charset="0"/>
            </a:endParaRPr>
          </a:p>
        </p:txBody>
      </p:sp>
      <p:sp>
        <p:nvSpPr>
          <p:cNvPr id="16" name="Textfeld 15">
            <a:extLst>
              <a:ext uri="{FF2B5EF4-FFF2-40B4-BE49-F238E27FC236}">
                <a16:creationId xmlns:a16="http://schemas.microsoft.com/office/drawing/2014/main" id="{FAC55C43-76E3-453A-B77A-2F5CEBD00A01}"/>
              </a:ext>
            </a:extLst>
          </p:cNvPr>
          <p:cNvSpPr txBox="1"/>
          <p:nvPr/>
        </p:nvSpPr>
        <p:spPr>
          <a:xfrm>
            <a:off x="5687616" y="524683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Wichtig: Nehmen Sie ein Notstromaggregat keinesfalls in geschlossenen Räumen in Betrieb – Todesgefahr!</a:t>
            </a:r>
            <a:endParaRPr lang="de-AT" sz="2000" dirty="0">
              <a:latin typeface="Glacial Indifference" pitchFamily="50" charset="0"/>
            </a:endParaRPr>
          </a:p>
        </p:txBody>
      </p:sp>
      <p:sp>
        <p:nvSpPr>
          <p:cNvPr id="17" name="Textfeld 16">
            <a:extLst>
              <a:ext uri="{FF2B5EF4-FFF2-40B4-BE49-F238E27FC236}">
                <a16:creationId xmlns:a16="http://schemas.microsoft.com/office/drawing/2014/main" id="{4355F060-61FA-4A7C-8E4C-F3612F46547E}"/>
              </a:ext>
            </a:extLst>
          </p:cNvPr>
          <p:cNvSpPr txBox="1"/>
          <p:nvPr/>
        </p:nvSpPr>
        <p:spPr>
          <a:xfrm>
            <a:off x="5780628" y="6425743"/>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Bedenken Sie: Wenn Ihr Haus als einziges in der Siedlung hell erleuchtet ist und rundherum absolute Dunkelheit herrscht, kann das ungebetene Zeitgenossen anziehen. Am Abend deshalb lieber auf elektrische Beleuchtung verzichten.</a:t>
            </a:r>
            <a:endParaRPr lang="de-AT" sz="2000" dirty="0">
              <a:latin typeface="Glacial Indifference" pitchFamily="50" charset="0"/>
            </a:endParaRPr>
          </a:p>
        </p:txBody>
      </p:sp>
      <p:sp>
        <p:nvSpPr>
          <p:cNvPr id="18" name="Textfeld 17">
            <a:extLst>
              <a:ext uri="{FF2B5EF4-FFF2-40B4-BE49-F238E27FC236}">
                <a16:creationId xmlns:a16="http://schemas.microsoft.com/office/drawing/2014/main" id="{1EC63F7E-20B2-4811-B671-52F276DE5FBB}"/>
              </a:ext>
            </a:extLst>
          </p:cNvPr>
          <p:cNvSpPr txBox="1"/>
          <p:nvPr/>
        </p:nvSpPr>
        <p:spPr>
          <a:xfrm>
            <a:off x="5780628" y="312092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Heizöl ist wesentlich länger lagerfähig als Benzin.</a:t>
            </a:r>
            <a:endParaRPr lang="de-AT" sz="2000" dirty="0">
              <a:latin typeface="Glacial Indifference" pitchFamily="50" charset="0"/>
            </a:endParaRPr>
          </a:p>
        </p:txBody>
      </p:sp>
      <p:pic>
        <p:nvPicPr>
          <p:cNvPr id="8" name="object 2">
            <a:extLst>
              <a:ext uri="{FF2B5EF4-FFF2-40B4-BE49-F238E27FC236}">
                <a16:creationId xmlns:a16="http://schemas.microsoft.com/office/drawing/2014/main" id="{FE6E86D4-8984-4E54-A9A5-FDC58B6B400A}"/>
              </a:ext>
            </a:extLst>
          </p:cNvPr>
          <p:cNvPicPr/>
          <p:nvPr/>
        </p:nvPicPr>
        <p:blipFill>
          <a:blip r:embed="rId2" cstate="print"/>
          <a:stretch>
            <a:fillRect/>
          </a:stretch>
        </p:blipFill>
        <p:spPr>
          <a:xfrm>
            <a:off x="0" y="0"/>
            <a:ext cx="5029199" cy="10286999"/>
          </a:xfrm>
          <a:prstGeom prst="rect">
            <a:avLst/>
          </a:prstGeom>
        </p:spPr>
      </p:pic>
      <p:pic>
        <p:nvPicPr>
          <p:cNvPr id="9" name="object 3">
            <a:extLst>
              <a:ext uri="{FF2B5EF4-FFF2-40B4-BE49-F238E27FC236}">
                <a16:creationId xmlns:a16="http://schemas.microsoft.com/office/drawing/2014/main" id="{5E31E1DC-615A-4070-AEEA-33F48E711E85}"/>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2599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AUTONOME STROMVERSORGUNG:</a:t>
            </a:r>
            <a:br>
              <a:rPr lang="de-DE" sz="4400" b="1" dirty="0">
                <a:latin typeface="League Spartan" pitchFamily="2" charset="0"/>
              </a:rPr>
            </a:br>
            <a:r>
              <a:rPr lang="de-DE" sz="4400" b="1" dirty="0">
                <a:latin typeface="League Spartan" pitchFamily="2" charset="0"/>
              </a:rPr>
              <a:t>PV-ANLAGEN</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20512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Das Nonplusultra der Blackout-Vorsorge stellt eine inselfähige PV-Anlage mit </a:t>
            </a:r>
            <a:r>
              <a:rPr lang="de-DE" sz="2000" dirty="0" err="1">
                <a:latin typeface="Glacial Indifference" pitchFamily="50" charset="0"/>
              </a:rPr>
              <a:t>Speicherakkus</a:t>
            </a:r>
            <a:r>
              <a:rPr lang="de-DE" sz="2000" dirty="0">
                <a:latin typeface="Glacial Indifference" pitchFamily="50" charset="0"/>
              </a:rPr>
              <a:t> dar.</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129038"/>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Mit einer entsprechenden Dimensionierung von PV-Modulen und Akkus können ca. 70% des Jahresstromverbrauchs selbst erzeugt werden. Im Blackout-Fall koppelt man sich vom öffentlichen Stromnetz los (Insellösung) und verbraucht nur den selbst erzeugten Strom.</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571321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Nachteil: PV-Anlagen mit Speicher sind relativ teuer. Derzeit herrscht eine rege Nachfrage, Lieferzeiten von mehreren Monaten bis zu einem Jahr sind üblich.</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93735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Alternativ dazu gibt es kleine mobile PV-Pakete, mit denen eine Notbeleuchtung und der Betrieb von kleineren Verbrauchern ermöglicht wird. Auch für Camping gut geeignet.</a:t>
            </a:r>
            <a:endParaRPr lang="de-AT" sz="2000" dirty="0">
              <a:latin typeface="Glacial Indifference" pitchFamily="50" charset="0"/>
            </a:endParaRPr>
          </a:p>
        </p:txBody>
      </p:sp>
      <p:pic>
        <p:nvPicPr>
          <p:cNvPr id="3074" name="Picture 2" descr="Was Sie über PV-Anlagen wissen müssen: Die wichtigsten Begriffe">
            <a:extLst>
              <a:ext uri="{FF2B5EF4-FFF2-40B4-BE49-F238E27FC236}">
                <a16:creationId xmlns:a16="http://schemas.microsoft.com/office/drawing/2014/main" id="{EE767634-AE45-4F54-A44B-400B07C15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464" y="7924671"/>
            <a:ext cx="5215508" cy="2607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coFlow DELTA Powerstation 1260 Wh mit Solarpanel 160 W">
            <a:extLst>
              <a:ext uri="{FF2B5EF4-FFF2-40B4-BE49-F238E27FC236}">
                <a16:creationId xmlns:a16="http://schemas.microsoft.com/office/drawing/2014/main" id="{5607A820-931C-4DD4-AFD9-353BB9B83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1850">
            <a:off x="10683791" y="7830367"/>
            <a:ext cx="3097907" cy="2898381"/>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2">
            <a:extLst>
              <a:ext uri="{FF2B5EF4-FFF2-40B4-BE49-F238E27FC236}">
                <a16:creationId xmlns:a16="http://schemas.microsoft.com/office/drawing/2014/main" id="{2A91CBA4-41C8-42E2-A525-CFBCFA9D8E90}"/>
              </a:ext>
            </a:extLst>
          </p:cNvPr>
          <p:cNvPicPr/>
          <p:nvPr/>
        </p:nvPicPr>
        <p:blipFill>
          <a:blip r:embed="rId4" cstate="print"/>
          <a:stretch>
            <a:fillRect/>
          </a:stretch>
        </p:blipFill>
        <p:spPr>
          <a:xfrm>
            <a:off x="0" y="0"/>
            <a:ext cx="5029199" cy="10286999"/>
          </a:xfrm>
          <a:prstGeom prst="rect">
            <a:avLst/>
          </a:prstGeom>
        </p:spPr>
      </p:pic>
      <p:pic>
        <p:nvPicPr>
          <p:cNvPr id="12" name="object 3">
            <a:extLst>
              <a:ext uri="{FF2B5EF4-FFF2-40B4-BE49-F238E27FC236}">
                <a16:creationId xmlns:a16="http://schemas.microsoft.com/office/drawing/2014/main" id="{6FDBBC72-ADB3-4344-96CE-DCF81F146450}"/>
              </a:ext>
            </a:extLst>
          </p:cNvPr>
          <p:cNvPicPr/>
          <p:nvPr/>
        </p:nvPicPr>
        <p:blipFill>
          <a:blip r:embed="rId5"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6877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HYGIENEMASSNAHMEN UND MEDIKAMENTENBEVORRATUNG</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20512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Gerade in Krisenzeiten ist Körperpflege aus gesundheitlichen und psychologischen Gründen </a:t>
            </a:r>
            <a:br>
              <a:rPr lang="de-DE" sz="2000" dirty="0">
                <a:latin typeface="Glacial Indifference" pitchFamily="50" charset="0"/>
              </a:rPr>
            </a:br>
            <a:r>
              <a:rPr lang="de-DE" sz="2000" dirty="0">
                <a:latin typeface="Glacial Indifference" pitchFamily="50" charset="0"/>
              </a:rPr>
              <a:t>überaus wichtig.</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12903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Denken Sie an Wasserspeicherung zur Körperpflege. </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484911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Stellen Sie sicher, dass Sie immer ausreichend Hygieneartikel (Seife, Zahncreme etc.) vorrätig haben. Denken Sie auch an Damenhygieneartikel!</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592923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Halten Sie stets Ihre Hausapotheke aktuell und ergänzen Sie fehlende oder abgelaufene Artikel.</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7A352DA5-C9DE-4461-A0FB-2D5A7A3AE96B}"/>
              </a:ext>
            </a:extLst>
          </p:cNvPr>
          <p:cNvSpPr txBox="1"/>
          <p:nvPr/>
        </p:nvSpPr>
        <p:spPr>
          <a:xfrm>
            <a:off x="5662114" y="657731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Bevorraten Sie benötigte Medikamente, die Apotheken haben bei Blackout geschlossen.</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2E2A72D8-B162-4791-A1F0-D720EE3609AF}"/>
              </a:ext>
            </a:extLst>
          </p:cNvPr>
          <p:cNvSpPr txBox="1"/>
          <p:nvPr/>
        </p:nvSpPr>
        <p:spPr>
          <a:xfrm>
            <a:off x="5662114" y="722538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Halten Sie stets einen Basisvorrat an frei verfügbaren Schmerzmitteln, Medikamenten gegen Erkältungen, Wund- und Desinfektionssprays etc. bereit.</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1D640B12-3B53-4C01-96F8-E5492BABE781}"/>
              </a:ext>
            </a:extLst>
          </p:cNvPr>
          <p:cNvSpPr txBox="1"/>
          <p:nvPr/>
        </p:nvSpPr>
        <p:spPr>
          <a:xfrm>
            <a:off x="5615608" y="817368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Pflaster, Bandagen etc. sind ohnehin feste Bestandteile einer Hausapotheke.</a:t>
            </a:r>
            <a:endParaRPr lang="de-AT" sz="2000" dirty="0">
              <a:latin typeface="Glacial Indifference" pitchFamily="50" charset="0"/>
            </a:endParaRPr>
          </a:p>
        </p:txBody>
      </p:sp>
      <p:pic>
        <p:nvPicPr>
          <p:cNvPr id="14" name="object 2">
            <a:extLst>
              <a:ext uri="{FF2B5EF4-FFF2-40B4-BE49-F238E27FC236}">
                <a16:creationId xmlns:a16="http://schemas.microsoft.com/office/drawing/2014/main" id="{775BF694-19EB-47E7-84D8-76C7ABDF147E}"/>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CDD174C6-52FB-4265-AEB6-3E42A61FFFC1}"/>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06028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446550"/>
          </a:xfrm>
          <a:prstGeom prst="rect">
            <a:avLst/>
          </a:prstGeom>
          <a:noFill/>
        </p:spPr>
        <p:txBody>
          <a:bodyPr wrap="square" rtlCol="0">
            <a:spAutoFit/>
          </a:bodyPr>
          <a:lstStyle/>
          <a:p>
            <a:r>
              <a:rPr lang="de-DE" sz="4400" b="1" dirty="0">
                <a:latin typeface="League Spartan" pitchFamily="2" charset="0"/>
              </a:rPr>
              <a:t>HYGIENEMASSNAHMEN UND MEDIKAMENTENBEVORRATUNG</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205128"/>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In etlichen Regionen/Stadtteilen wird die Kanalisation außer Betrieb sein, da Pumpstationen nicht betrieben werden können. Eine äußerst unangenehme Situation. Wissen kann man das erst, wenn es so weit ist.</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344965"/>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Überprüfen Sie Rückstauventile, damit sich der Kanal nicht in Ihre Wohnung ergießt. Im Zweifel fragen Sie rechtzeitig Ihren Installateur.</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5437279"/>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Wenn sie kein Wasser haben, funktioniert auch die Toilette nicht, egal ob die Kanalisation funktioniert oder nicht.</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537143"/>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Eine Campingtoilette kostet nicht viel Geld und ist im Notfall Goldes wert.</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7A352DA5-C9DE-4461-A0FB-2D5A7A3AE96B}"/>
              </a:ext>
            </a:extLst>
          </p:cNvPr>
          <p:cNvSpPr txBox="1"/>
          <p:nvPr/>
        </p:nvSpPr>
        <p:spPr>
          <a:xfrm>
            <a:off x="5662114" y="732932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Bevorraten Sie Müllsäcke, um Müll und Fäkalien zu entsorgen.</a:t>
            </a:r>
            <a:endParaRPr lang="de-AT" sz="2000" dirty="0">
              <a:latin typeface="Glacial Indifference" pitchFamily="50" charset="0"/>
            </a:endParaRPr>
          </a:p>
        </p:txBody>
      </p:sp>
      <p:pic>
        <p:nvPicPr>
          <p:cNvPr id="5" name="Grafik 4" descr="Ein Bild, das Text, drinnen, Küchengerät enthält.&#10;&#10;Automatisch generierte Beschreibung">
            <a:extLst>
              <a:ext uri="{FF2B5EF4-FFF2-40B4-BE49-F238E27FC236}">
                <a16:creationId xmlns:a16="http://schemas.microsoft.com/office/drawing/2014/main" id="{A41499C4-D4D6-42EC-87ED-D7F053FC1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37840">
            <a:off x="13659002" y="7121359"/>
            <a:ext cx="4977325" cy="3732994"/>
          </a:xfrm>
          <a:prstGeom prst="rect">
            <a:avLst/>
          </a:prstGeom>
        </p:spPr>
      </p:pic>
      <p:pic>
        <p:nvPicPr>
          <p:cNvPr id="12" name="object 2">
            <a:extLst>
              <a:ext uri="{FF2B5EF4-FFF2-40B4-BE49-F238E27FC236}">
                <a16:creationId xmlns:a16="http://schemas.microsoft.com/office/drawing/2014/main" id="{D807027F-5809-4D44-82D3-38EF1BDFF1BD}"/>
              </a:ext>
            </a:extLst>
          </p:cNvPr>
          <p:cNvPicPr/>
          <p:nvPr/>
        </p:nvPicPr>
        <p:blipFill>
          <a:blip r:embed="rId3" cstate="print"/>
          <a:stretch>
            <a:fillRect/>
          </a:stretch>
        </p:blipFill>
        <p:spPr>
          <a:xfrm>
            <a:off x="0" y="0"/>
            <a:ext cx="5029199" cy="10286999"/>
          </a:xfrm>
          <a:prstGeom prst="rect">
            <a:avLst/>
          </a:prstGeom>
        </p:spPr>
      </p:pic>
      <p:pic>
        <p:nvPicPr>
          <p:cNvPr id="13" name="object 3">
            <a:extLst>
              <a:ext uri="{FF2B5EF4-FFF2-40B4-BE49-F238E27FC236}">
                <a16:creationId xmlns:a16="http://schemas.microsoft.com/office/drawing/2014/main" id="{37162D69-3BE5-4440-A2A4-BD958F7BD73F}"/>
              </a:ext>
            </a:extLst>
          </p:cNvPr>
          <p:cNvPicPr/>
          <p:nvPr/>
        </p:nvPicPr>
        <p:blipFill>
          <a:blip r:embed="rId4"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22312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769441"/>
          </a:xfrm>
          <a:prstGeom prst="rect">
            <a:avLst/>
          </a:prstGeom>
          <a:noFill/>
        </p:spPr>
        <p:txBody>
          <a:bodyPr wrap="square" rtlCol="0">
            <a:spAutoFit/>
          </a:bodyPr>
          <a:lstStyle/>
          <a:p>
            <a:r>
              <a:rPr lang="de-DE" sz="4400" b="1" dirty="0">
                <a:latin typeface="League Spartan" pitchFamily="2" charset="0"/>
              </a:rPr>
              <a:t>KOMMUNIKATION</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196879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Im Krisenfall ist das Radio das Kommunikationsmittel der Stunde. Der ORF kann über einen längeren Zeitraum einen Radio-Notbetrieb aufrechthalten.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832894"/>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Ohne Strom gibt es allerdings keine Empfangsmöglichkeit für TV und Radio. </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340895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Unbedingt Kurbelradio oder Solar-Radio anschaffen. Auch mit dem Autoradio hat man Empfangsmöglichkeiten.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4273054"/>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Festnetztelefonie wird ohne Strom sofort abbrechen.</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7A352DA5-C9DE-4461-A0FB-2D5A7A3AE96B}"/>
              </a:ext>
            </a:extLst>
          </p:cNvPr>
          <p:cNvSpPr txBox="1"/>
          <p:nvPr/>
        </p:nvSpPr>
        <p:spPr>
          <a:xfrm>
            <a:off x="5615608" y="492112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Sendemasten für Mobilfunk verfügen über Akkus, die eine Betriebsdauer von </a:t>
            </a:r>
            <a:br>
              <a:rPr lang="de-DE" sz="2000" dirty="0">
                <a:latin typeface="Glacial Indifference" pitchFamily="50" charset="0"/>
              </a:rPr>
            </a:br>
            <a:r>
              <a:rPr lang="de-DE" sz="2000" dirty="0">
                <a:latin typeface="Glacial Indifference" pitchFamily="50" charset="0"/>
              </a:rPr>
              <a:t>6-10 Stunden gewährleisten. Dann bricht das Mobilnetz zusammen.</a:t>
            </a:r>
            <a:endParaRPr lang="de-AT" sz="2000" dirty="0">
              <a:latin typeface="Glacial Indifference" pitchFamily="50" charset="0"/>
            </a:endParaRPr>
          </a:p>
        </p:txBody>
      </p:sp>
      <p:pic>
        <p:nvPicPr>
          <p:cNvPr id="6" name="Grafik 5" descr="Ein Bild, das Boden, Tisch, gelb, drinnen enthält.&#10;&#10;Automatisch generierte Beschreibung">
            <a:extLst>
              <a:ext uri="{FF2B5EF4-FFF2-40B4-BE49-F238E27FC236}">
                <a16:creationId xmlns:a16="http://schemas.microsoft.com/office/drawing/2014/main" id="{4FACD856-4A18-4C59-B725-BA4208096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3859" y="4345062"/>
            <a:ext cx="3969213" cy="2976910"/>
          </a:xfrm>
          <a:prstGeom prst="rect">
            <a:avLst/>
          </a:prstGeom>
        </p:spPr>
      </p:pic>
      <p:sp>
        <p:nvSpPr>
          <p:cNvPr id="12" name="Textfeld 11">
            <a:extLst>
              <a:ext uri="{FF2B5EF4-FFF2-40B4-BE49-F238E27FC236}">
                <a16:creationId xmlns:a16="http://schemas.microsoft.com/office/drawing/2014/main" id="{8EDCBCD6-B224-4E20-A4E9-C227A1850CC3}"/>
              </a:ext>
            </a:extLst>
          </p:cNvPr>
          <p:cNvSpPr txBox="1"/>
          <p:nvPr/>
        </p:nvSpPr>
        <p:spPr>
          <a:xfrm>
            <a:off x="5615608" y="592923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Während der verbleibenden Betriebsdauer wird das Mobilnetz völlig überlastet </a:t>
            </a:r>
            <a:br>
              <a:rPr lang="de-DE" sz="2000" dirty="0">
                <a:latin typeface="Glacial Indifference" pitchFamily="50" charset="0"/>
              </a:rPr>
            </a:br>
            <a:r>
              <a:rPr lang="de-DE" sz="2000" dirty="0">
                <a:latin typeface="Glacial Indifference" pitchFamily="50" charset="0"/>
              </a:rPr>
              <a:t>sein, Telefonie deshalb nur mit Glück möglich. Besser auf SMS ausweichen.</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F04D71AA-E867-4E40-BAF9-CF253013C8C6}"/>
              </a:ext>
            </a:extLst>
          </p:cNvPr>
          <p:cNvSpPr txBox="1"/>
          <p:nvPr/>
        </p:nvSpPr>
        <p:spPr>
          <a:xfrm>
            <a:off x="5583526" y="693735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Internet wird nach kurzer Zeit ausfallen.</a:t>
            </a:r>
            <a:endParaRPr lang="de-AT" sz="2000" dirty="0">
              <a:latin typeface="Glacial Indifference" pitchFamily="50" charset="0"/>
            </a:endParaRPr>
          </a:p>
        </p:txBody>
      </p:sp>
      <p:sp>
        <p:nvSpPr>
          <p:cNvPr id="14" name="Textfeld 13">
            <a:extLst>
              <a:ext uri="{FF2B5EF4-FFF2-40B4-BE49-F238E27FC236}">
                <a16:creationId xmlns:a16="http://schemas.microsoft.com/office/drawing/2014/main" id="{7CDD4F2C-7276-464B-919B-D064B743F58F}"/>
              </a:ext>
            </a:extLst>
          </p:cNvPr>
          <p:cNvSpPr txBox="1"/>
          <p:nvPr/>
        </p:nvSpPr>
        <p:spPr>
          <a:xfrm>
            <a:off x="5605297" y="758542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Stellen Sie sich auf eine Zeit ein, in der es keine technischen </a:t>
            </a:r>
            <a:br>
              <a:rPr lang="de-DE" sz="2000" dirty="0">
                <a:latin typeface="Glacial Indifference" pitchFamily="50" charset="0"/>
              </a:rPr>
            </a:br>
            <a:r>
              <a:rPr lang="de-DE" sz="2000" dirty="0">
                <a:latin typeface="Glacial Indifference" pitchFamily="50" charset="0"/>
              </a:rPr>
              <a:t>Kommunikationsmöglichkeiten gibt.</a:t>
            </a:r>
            <a:endParaRPr lang="de-AT" sz="2000" dirty="0">
              <a:latin typeface="Glacial Indifference" pitchFamily="50" charset="0"/>
            </a:endParaRPr>
          </a:p>
        </p:txBody>
      </p:sp>
      <p:sp>
        <p:nvSpPr>
          <p:cNvPr id="15" name="Textfeld 14">
            <a:extLst>
              <a:ext uri="{FF2B5EF4-FFF2-40B4-BE49-F238E27FC236}">
                <a16:creationId xmlns:a16="http://schemas.microsoft.com/office/drawing/2014/main" id="{6BD0A006-AD8B-4577-9238-8C351A3F0752}"/>
              </a:ext>
            </a:extLst>
          </p:cNvPr>
          <p:cNvSpPr txBox="1"/>
          <p:nvPr/>
        </p:nvSpPr>
        <p:spPr>
          <a:xfrm>
            <a:off x="5583526" y="852152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Sollten Familienmitglieder Erledigungen außer Haus durchführen müssen </a:t>
            </a:r>
            <a:br>
              <a:rPr lang="de-DE" sz="2000" dirty="0">
                <a:latin typeface="Glacial Indifference" pitchFamily="50" charset="0"/>
              </a:rPr>
            </a:br>
            <a:r>
              <a:rPr lang="de-DE" sz="2000" dirty="0">
                <a:latin typeface="Glacial Indifference" pitchFamily="50" charset="0"/>
              </a:rPr>
              <a:t>(was tunlichst zu vermeiden ist), können Funkgeräte nützlich sein. </a:t>
            </a:r>
            <a:endParaRPr lang="de-AT" sz="2000" dirty="0">
              <a:latin typeface="Glacial Indifference" pitchFamily="50" charset="0"/>
            </a:endParaRPr>
          </a:p>
        </p:txBody>
      </p:sp>
      <p:pic>
        <p:nvPicPr>
          <p:cNvPr id="17" name="Grafik 16" descr="Ein Bild, das Tisch, aus Holz, Boden, drinnen enthält.&#10;&#10;Automatisch generierte Beschreibung">
            <a:extLst>
              <a:ext uri="{FF2B5EF4-FFF2-40B4-BE49-F238E27FC236}">
                <a16:creationId xmlns:a16="http://schemas.microsoft.com/office/drawing/2014/main" id="{E61C9A72-D5CC-48B0-A033-03C3EC3F6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0013">
            <a:off x="14293120" y="7232217"/>
            <a:ext cx="4450911" cy="3338184"/>
          </a:xfrm>
          <a:prstGeom prst="rect">
            <a:avLst/>
          </a:prstGeom>
        </p:spPr>
      </p:pic>
      <p:pic>
        <p:nvPicPr>
          <p:cNvPr id="16" name="object 2">
            <a:extLst>
              <a:ext uri="{FF2B5EF4-FFF2-40B4-BE49-F238E27FC236}">
                <a16:creationId xmlns:a16="http://schemas.microsoft.com/office/drawing/2014/main" id="{6374ACF2-41B6-4404-8234-5BD5574DFA9A}"/>
              </a:ext>
            </a:extLst>
          </p:cNvPr>
          <p:cNvPicPr/>
          <p:nvPr/>
        </p:nvPicPr>
        <p:blipFill>
          <a:blip r:embed="rId5"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32403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769441"/>
          </a:xfrm>
          <a:prstGeom prst="rect">
            <a:avLst/>
          </a:prstGeom>
          <a:noFill/>
        </p:spPr>
        <p:txBody>
          <a:bodyPr wrap="square" rtlCol="0">
            <a:spAutoFit/>
          </a:bodyPr>
          <a:lstStyle/>
          <a:p>
            <a:r>
              <a:rPr lang="de-DE" sz="4400" b="1" dirty="0">
                <a:latin typeface="League Spartan" pitchFamily="2" charset="0"/>
              </a:rPr>
              <a:t>SCHUTZ DER EIGENEN VIER WÄNDE</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05300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Studien gehen davon aus, dass im Blackout-Fall in den größeren Städten nach 4-5 Tagen anarchische Zustände herrschen werden.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08085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Plünderer werden durch die Straßen ziehen und sich das mit Gewalt holen, was sie brauchen. </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385320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Kriminelle Banden, die bisher mehr oder weniger im Untergrund agiert haben, werden plötzlich für alle sicht- und spürbar die Herrschaft über die Straßen ausüben.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480904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Polizei und Militär, die beide vom Blackout betroffen sind, werden völlig überfordert sein.</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7A352DA5-C9DE-4461-A0FB-2D5A7A3AE96B}"/>
              </a:ext>
            </a:extLst>
          </p:cNvPr>
          <p:cNvSpPr txBox="1"/>
          <p:nvPr/>
        </p:nvSpPr>
        <p:spPr>
          <a:xfrm>
            <a:off x="5615608" y="565340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Es muss sich außerdem erst herausstellen, wie viele Polizisten und Soldaten ihren Dienst im Krisenfall antreten werden, wenn zuhause ihre Familien im Dunklen sitzen und selbst bedroht werden. </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8EDCBCD6-B224-4E20-A4E9-C227A1850CC3}"/>
              </a:ext>
            </a:extLst>
          </p:cNvPr>
          <p:cNvSpPr txBox="1"/>
          <p:nvPr/>
        </p:nvSpPr>
        <p:spPr>
          <a:xfrm>
            <a:off x="5615608" y="680552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Im Ernstfall wird jeder auf sich selbst angewiesen sein. Die beste Vorsorge nützt nichts, wenn die Vorräte von Plünderern geraubt werden.</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F04D71AA-E867-4E40-BAF9-CF253013C8C6}"/>
              </a:ext>
            </a:extLst>
          </p:cNvPr>
          <p:cNvSpPr txBox="1"/>
          <p:nvPr/>
        </p:nvSpPr>
        <p:spPr>
          <a:xfrm>
            <a:off x="5583526" y="795765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Deshalb ist der Schutz der Wohnung oder des Eigenheims eine unerlässliche Maßnahme für das Überleben in der Krise.</a:t>
            </a:r>
            <a:endParaRPr lang="de-AT" sz="2000" dirty="0">
              <a:latin typeface="Glacial Indifference" pitchFamily="50" charset="0"/>
            </a:endParaRPr>
          </a:p>
        </p:txBody>
      </p:sp>
      <p:pic>
        <p:nvPicPr>
          <p:cNvPr id="14" name="object 2">
            <a:extLst>
              <a:ext uri="{FF2B5EF4-FFF2-40B4-BE49-F238E27FC236}">
                <a16:creationId xmlns:a16="http://schemas.microsoft.com/office/drawing/2014/main" id="{3F479F48-9C55-4722-AF7C-FCCE59654B7D}"/>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A5B549A3-5154-4D18-B7A2-BBFFD1F6D165}"/>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70968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769441"/>
          </a:xfrm>
          <a:prstGeom prst="rect">
            <a:avLst/>
          </a:prstGeom>
          <a:noFill/>
        </p:spPr>
        <p:txBody>
          <a:bodyPr wrap="square" rtlCol="0">
            <a:spAutoFit/>
          </a:bodyPr>
          <a:lstStyle/>
          <a:p>
            <a:r>
              <a:rPr lang="de-DE" sz="4400" b="1" dirty="0">
                <a:latin typeface="League Spartan" pitchFamily="2" charset="0"/>
              </a:rPr>
              <a:t>SCHUTZ DER EIGENEN VIER WÄNDE</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184822"/>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Schaffen Sie sich massive Haustüren und Sicherheitsschlösser an. </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76088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Türriegel bieten eine relativ günstige Alternative zu einer neuen Haustüre </a:t>
            </a:r>
            <a:br>
              <a:rPr lang="de-DE" sz="2000" dirty="0">
                <a:latin typeface="Glacial Indifference" pitchFamily="50" charset="0"/>
              </a:rPr>
            </a:br>
            <a:r>
              <a:rPr lang="de-DE" sz="2000" dirty="0">
                <a:latin typeface="Glacial Indifference" pitchFamily="50" charset="0"/>
              </a:rPr>
              <a:t>und können auch in Mietwohnungen eingebaut werden.</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362498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Fenstergitter bieten einen soliden Schutz und können sehr schön </a:t>
            </a:r>
            <a:br>
              <a:rPr lang="de-DE" sz="2000" dirty="0">
                <a:latin typeface="Glacial Indifference" pitchFamily="50" charset="0"/>
              </a:rPr>
            </a:br>
            <a:r>
              <a:rPr lang="de-DE" sz="2000" dirty="0">
                <a:latin typeface="Glacial Indifference" pitchFamily="50" charset="0"/>
              </a:rPr>
              <a:t>ausschauen.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736939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Sichern Sie auch Kellerschächte ab. </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7A352DA5-C9DE-4461-A0FB-2D5A7A3AE96B}"/>
              </a:ext>
            </a:extLst>
          </p:cNvPr>
          <p:cNvSpPr txBox="1"/>
          <p:nvPr/>
        </p:nvSpPr>
        <p:spPr>
          <a:xfrm>
            <a:off x="5615608" y="7945462"/>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Eine Schwachstelle in vielen Häusern ist der </a:t>
            </a:r>
            <a:br>
              <a:rPr lang="de-DE" sz="2000" dirty="0">
                <a:latin typeface="Glacial Indifference" pitchFamily="50" charset="0"/>
              </a:rPr>
            </a:br>
            <a:r>
              <a:rPr lang="de-DE" sz="2000" dirty="0">
                <a:latin typeface="Glacial Indifference" pitchFamily="50" charset="0"/>
              </a:rPr>
              <a:t>Wintergarten. Mit einem Scherengitter kann der </a:t>
            </a:r>
            <a:br>
              <a:rPr lang="de-DE" sz="2000" dirty="0">
                <a:latin typeface="Glacial Indifference" pitchFamily="50" charset="0"/>
              </a:rPr>
            </a:br>
            <a:r>
              <a:rPr lang="de-DE" sz="2000" dirty="0">
                <a:latin typeface="Glacial Indifference" pitchFamily="50" charset="0"/>
              </a:rPr>
              <a:t>Zugang zum Haus abgeriegelt werden. </a:t>
            </a:r>
            <a:endParaRPr lang="de-AT" sz="2000" dirty="0">
              <a:latin typeface="Glacial Indifference" pitchFamily="50" charset="0"/>
            </a:endParaRPr>
          </a:p>
        </p:txBody>
      </p:sp>
      <p:pic>
        <p:nvPicPr>
          <p:cNvPr id="16" name="Grafik 15" descr="Ein Bild, das Schrank, drinnen, Wand, aus Holz enthält.&#10;&#10;Automatisch generierte Beschreibung">
            <a:extLst>
              <a:ext uri="{FF2B5EF4-FFF2-40B4-BE49-F238E27FC236}">
                <a16:creationId xmlns:a16="http://schemas.microsoft.com/office/drawing/2014/main" id="{D7FD0FAA-967E-4473-83FB-F182D83E91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980" y="549201"/>
            <a:ext cx="3009107" cy="2256830"/>
          </a:xfrm>
          <a:prstGeom prst="rect">
            <a:avLst/>
          </a:prstGeom>
        </p:spPr>
      </p:pic>
      <p:pic>
        <p:nvPicPr>
          <p:cNvPr id="5" name="Grafik 4" descr="Ein Bild, das Wand, drinnen, Tür, Metallwaren enthält.&#10;&#10;Automatisch generierte Beschreibung">
            <a:extLst>
              <a:ext uri="{FF2B5EF4-FFF2-40B4-BE49-F238E27FC236}">
                <a16:creationId xmlns:a16="http://schemas.microsoft.com/office/drawing/2014/main" id="{9E02C0CA-772D-4AAC-8724-9A9C7E3FC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1218" y="5534893"/>
            <a:ext cx="1877629" cy="1408222"/>
          </a:xfrm>
          <a:prstGeom prst="rect">
            <a:avLst/>
          </a:prstGeom>
        </p:spPr>
      </p:pic>
      <p:pic>
        <p:nvPicPr>
          <p:cNvPr id="18" name="Grafik 17" descr="Ein Bild, das Schrank, drinnen, Küche, Holz enthält.&#10;&#10;Automatisch generierte Beschreibung">
            <a:extLst>
              <a:ext uri="{FF2B5EF4-FFF2-40B4-BE49-F238E27FC236}">
                <a16:creationId xmlns:a16="http://schemas.microsoft.com/office/drawing/2014/main" id="{87639583-7040-4E25-AB41-5A9AAE6EA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315541" y="2760865"/>
            <a:ext cx="3212052" cy="2409039"/>
          </a:xfrm>
          <a:prstGeom prst="rect">
            <a:avLst/>
          </a:prstGeom>
        </p:spPr>
      </p:pic>
      <p:pic>
        <p:nvPicPr>
          <p:cNvPr id="20" name="Grafik 19" descr="Ein Bild, das Schrank, drinnen, aus Holz, Holz enthält.&#10;&#10;Automatisch generierte Beschreibung">
            <a:extLst>
              <a:ext uri="{FF2B5EF4-FFF2-40B4-BE49-F238E27FC236}">
                <a16:creationId xmlns:a16="http://schemas.microsoft.com/office/drawing/2014/main" id="{0B5D5172-72BB-41DD-A69F-65D8BD817B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028961" y="2652173"/>
            <a:ext cx="2544863" cy="1908647"/>
          </a:xfrm>
          <a:prstGeom prst="rect">
            <a:avLst/>
          </a:prstGeom>
        </p:spPr>
      </p:pic>
      <p:pic>
        <p:nvPicPr>
          <p:cNvPr id="14" name="Grafik 13" descr="Ein Bild, das Wand, drinnen, Metallwaren, Schloss enthält.&#10;&#10;Automatisch generierte Beschreibung">
            <a:extLst>
              <a:ext uri="{FF2B5EF4-FFF2-40B4-BE49-F238E27FC236}">
                <a16:creationId xmlns:a16="http://schemas.microsoft.com/office/drawing/2014/main" id="{05D783E4-8D52-47B3-B20E-2EE3F0760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88903" y="5316948"/>
            <a:ext cx="2065259" cy="1548944"/>
          </a:xfrm>
          <a:prstGeom prst="rect">
            <a:avLst/>
          </a:prstGeom>
        </p:spPr>
      </p:pic>
      <p:pic>
        <p:nvPicPr>
          <p:cNvPr id="22" name="Grafik 21" descr="Ein Bild, das Himmel, Gebäude, draußen, Haus enthält.&#10;&#10;Automatisch generierte Beschreibung">
            <a:extLst>
              <a:ext uri="{FF2B5EF4-FFF2-40B4-BE49-F238E27FC236}">
                <a16:creationId xmlns:a16="http://schemas.microsoft.com/office/drawing/2014/main" id="{68D24B96-868B-4E2F-B8AC-C6E3768985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5298" y="4489078"/>
            <a:ext cx="3502870" cy="2627153"/>
          </a:xfrm>
          <a:prstGeom prst="rect">
            <a:avLst/>
          </a:prstGeom>
        </p:spPr>
      </p:pic>
      <p:pic>
        <p:nvPicPr>
          <p:cNvPr id="26" name="Grafik 25" descr="Ein Bild, das Gebäude, Fenster enthält.&#10;&#10;Automatisch generierte Beschreibung">
            <a:extLst>
              <a:ext uri="{FF2B5EF4-FFF2-40B4-BE49-F238E27FC236}">
                <a16:creationId xmlns:a16="http://schemas.microsoft.com/office/drawing/2014/main" id="{A4080538-E1A5-49E7-AF4A-20A8D220F8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6328" y="4561086"/>
            <a:ext cx="3393438" cy="2545079"/>
          </a:xfrm>
          <a:prstGeom prst="rect">
            <a:avLst/>
          </a:prstGeom>
        </p:spPr>
      </p:pic>
      <p:pic>
        <p:nvPicPr>
          <p:cNvPr id="24" name="Grafik 23" descr="Ein Bild, das Gebäude, Tür, Fenster enthält.&#10;&#10;Automatisch generierte Beschreibung">
            <a:extLst>
              <a:ext uri="{FF2B5EF4-FFF2-40B4-BE49-F238E27FC236}">
                <a16:creationId xmlns:a16="http://schemas.microsoft.com/office/drawing/2014/main" id="{CD3F2C08-7F1E-4763-936F-8996D14F1D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04" t="152" r="17348" b="-152"/>
          <a:stretch/>
        </p:blipFill>
        <p:spPr>
          <a:xfrm>
            <a:off x="8669172" y="4302953"/>
            <a:ext cx="1808973" cy="1912302"/>
          </a:xfrm>
          <a:prstGeom prst="rect">
            <a:avLst/>
          </a:prstGeom>
        </p:spPr>
      </p:pic>
      <p:pic>
        <p:nvPicPr>
          <p:cNvPr id="28" name="Grafik 27" descr="Ein Bild, das Boden, drinnen, Fenster, Raum enthält.&#10;&#10;Automatisch generierte Beschreibung">
            <a:extLst>
              <a:ext uri="{FF2B5EF4-FFF2-40B4-BE49-F238E27FC236}">
                <a16:creationId xmlns:a16="http://schemas.microsoft.com/office/drawing/2014/main" id="{580C7C06-AD68-425F-9F34-02147CEB64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06802" y="7118653"/>
            <a:ext cx="3862263" cy="2896698"/>
          </a:xfrm>
          <a:prstGeom prst="rect">
            <a:avLst/>
          </a:prstGeom>
        </p:spPr>
      </p:pic>
      <p:pic>
        <p:nvPicPr>
          <p:cNvPr id="30" name="Grafik 29" descr="Ein Bild, das Gebäude, drinnen, Fenster, Möbel enthält.&#10;&#10;Automatisch generierte Beschreibung">
            <a:extLst>
              <a:ext uri="{FF2B5EF4-FFF2-40B4-BE49-F238E27FC236}">
                <a16:creationId xmlns:a16="http://schemas.microsoft.com/office/drawing/2014/main" id="{03E65BF8-FC49-4F69-B6AA-63DAB430D7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64280" y="7786234"/>
            <a:ext cx="3723493" cy="2792619"/>
          </a:xfrm>
          <a:prstGeom prst="rect">
            <a:avLst/>
          </a:prstGeom>
        </p:spPr>
      </p:pic>
      <p:pic>
        <p:nvPicPr>
          <p:cNvPr id="19" name="object 2">
            <a:extLst>
              <a:ext uri="{FF2B5EF4-FFF2-40B4-BE49-F238E27FC236}">
                <a16:creationId xmlns:a16="http://schemas.microsoft.com/office/drawing/2014/main" id="{6FB42757-26B6-4C9E-9989-2746A96269FA}"/>
              </a:ext>
            </a:extLst>
          </p:cNvPr>
          <p:cNvPicPr/>
          <p:nvPr/>
        </p:nvPicPr>
        <p:blipFill>
          <a:blip r:embed="rId12"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169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781633" y="709783"/>
            <a:ext cx="7682847" cy="1508879"/>
          </a:xfrm>
          <a:prstGeom prst="rect">
            <a:avLst/>
          </a:prstGeom>
        </p:spPr>
        <p:txBody>
          <a:bodyPr vert="horz" wrap="square" lIns="0" tIns="0" rIns="0" bIns="0" rtlCol="0">
            <a:spAutoFit/>
          </a:bodyPr>
          <a:lstStyle/>
          <a:p>
            <a:pPr marL="0" marR="0">
              <a:lnSpc>
                <a:spcPts val="6030"/>
              </a:lnSpc>
              <a:spcBef>
                <a:spcPts val="0"/>
              </a:spcBef>
              <a:spcAft>
                <a:spcPts val="0"/>
              </a:spcAft>
            </a:pPr>
            <a:r>
              <a:rPr sz="4800" spc="187" dirty="0">
                <a:solidFill>
                  <a:srgbClr val="020301"/>
                </a:solidFill>
                <a:latin typeface="EGSIDK+League Spartan Regular"/>
                <a:cs typeface="EGSIDK+League Spartan Regular"/>
              </a:rPr>
              <a:t>MÖGLICHE</a:t>
            </a:r>
            <a:r>
              <a:rPr sz="4800" spc="172" dirty="0">
                <a:solidFill>
                  <a:srgbClr val="020301"/>
                </a:solidFill>
                <a:latin typeface="EGSIDK+League Spartan Regular"/>
                <a:cs typeface="EGSIDK+League Spartan Regular"/>
              </a:rPr>
              <a:t> </a:t>
            </a:r>
            <a:r>
              <a:rPr sz="4800" spc="186" dirty="0">
                <a:solidFill>
                  <a:srgbClr val="020301"/>
                </a:solidFill>
                <a:latin typeface="EGSIDK+League Spartan Regular"/>
                <a:cs typeface="EGSIDK+League Spartan Regular"/>
              </a:rPr>
              <a:t>URSACHEN</a:t>
            </a:r>
          </a:p>
          <a:p>
            <a:pPr marL="0" marR="0">
              <a:lnSpc>
                <a:spcPts val="5550"/>
              </a:lnSpc>
              <a:spcBef>
                <a:spcPts val="0"/>
              </a:spcBef>
              <a:spcAft>
                <a:spcPts val="0"/>
              </a:spcAft>
            </a:pPr>
            <a:r>
              <a:rPr sz="4800" spc="185" dirty="0">
                <a:solidFill>
                  <a:srgbClr val="020301"/>
                </a:solidFill>
                <a:latin typeface="EGSIDK+League Spartan Regular"/>
                <a:cs typeface="EGSIDK+League Spartan Regular"/>
              </a:rPr>
              <a:t>FÜR</a:t>
            </a:r>
            <a:r>
              <a:rPr sz="4800" spc="177" dirty="0">
                <a:solidFill>
                  <a:srgbClr val="020301"/>
                </a:solidFill>
                <a:latin typeface="EGSIDK+League Spartan Regular"/>
                <a:cs typeface="EGSIDK+League Spartan Regular"/>
              </a:rPr>
              <a:t> </a:t>
            </a:r>
            <a:r>
              <a:rPr sz="4800" spc="180" dirty="0">
                <a:solidFill>
                  <a:srgbClr val="020301"/>
                </a:solidFill>
                <a:latin typeface="EGSIDK+League Spartan Regular"/>
                <a:cs typeface="EGSIDK+League Spartan Regular"/>
              </a:rPr>
              <a:t>EIN</a:t>
            </a:r>
            <a:r>
              <a:rPr sz="4800" spc="185" dirty="0">
                <a:solidFill>
                  <a:srgbClr val="020301"/>
                </a:solidFill>
                <a:latin typeface="EGSIDK+League Spartan Regular"/>
                <a:cs typeface="EGSIDK+League Spartan Regular"/>
              </a:rPr>
              <a:t> </a:t>
            </a:r>
            <a:r>
              <a:rPr sz="4800" spc="187" dirty="0">
                <a:solidFill>
                  <a:srgbClr val="020301"/>
                </a:solidFill>
                <a:latin typeface="EGSIDK+League Spartan Regular"/>
                <a:cs typeface="EGSIDK+League Spartan Regular"/>
              </a:rPr>
              <a:t>BLACKOUT</a:t>
            </a:r>
          </a:p>
        </p:txBody>
      </p:sp>
      <p:sp>
        <p:nvSpPr>
          <p:cNvPr id="4" name="Textfeld 3">
            <a:extLst>
              <a:ext uri="{FF2B5EF4-FFF2-40B4-BE49-F238E27FC236}">
                <a16:creationId xmlns:a16="http://schemas.microsoft.com/office/drawing/2014/main" id="{67FC0CE6-5978-45BE-A639-F3A1012577A9}"/>
              </a:ext>
            </a:extLst>
          </p:cNvPr>
          <p:cNvSpPr txBox="1"/>
          <p:nvPr/>
        </p:nvSpPr>
        <p:spPr>
          <a:xfrm>
            <a:off x="5781633" y="2475739"/>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schwierig zu regelnder Netzbetrieb</a:t>
            </a:r>
          </a:p>
        </p:txBody>
      </p:sp>
      <p:sp>
        <p:nvSpPr>
          <p:cNvPr id="5" name="Textfeld 4">
            <a:extLst>
              <a:ext uri="{FF2B5EF4-FFF2-40B4-BE49-F238E27FC236}">
                <a16:creationId xmlns:a16="http://schemas.microsoft.com/office/drawing/2014/main" id="{07E0AFF5-0760-47AE-B296-7D988D8C0A96}"/>
              </a:ext>
            </a:extLst>
          </p:cNvPr>
          <p:cNvSpPr txBox="1"/>
          <p:nvPr/>
        </p:nvSpPr>
        <p:spPr>
          <a:xfrm>
            <a:off x="5785718" y="3042096"/>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extreme Wettererscheinungen</a:t>
            </a:r>
          </a:p>
        </p:txBody>
      </p:sp>
      <p:sp>
        <p:nvSpPr>
          <p:cNvPr id="6" name="Textfeld 5">
            <a:extLst>
              <a:ext uri="{FF2B5EF4-FFF2-40B4-BE49-F238E27FC236}">
                <a16:creationId xmlns:a16="http://schemas.microsoft.com/office/drawing/2014/main" id="{F346D816-B279-48C2-9D75-797E84EF00B1}"/>
              </a:ext>
            </a:extLst>
          </p:cNvPr>
          <p:cNvSpPr txBox="1"/>
          <p:nvPr/>
        </p:nvSpPr>
        <p:spPr>
          <a:xfrm>
            <a:off x="5764676" y="3667373"/>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technische Gebrechen</a:t>
            </a:r>
          </a:p>
        </p:txBody>
      </p:sp>
      <p:sp>
        <p:nvSpPr>
          <p:cNvPr id="7" name="Textfeld 6">
            <a:extLst>
              <a:ext uri="{FF2B5EF4-FFF2-40B4-BE49-F238E27FC236}">
                <a16:creationId xmlns:a16="http://schemas.microsoft.com/office/drawing/2014/main" id="{1ED9AB72-B2B9-4F6A-A51B-1E6DDFD0C7B7}"/>
              </a:ext>
            </a:extLst>
          </p:cNvPr>
          <p:cNvSpPr txBox="1"/>
          <p:nvPr/>
        </p:nvSpPr>
        <p:spPr>
          <a:xfrm>
            <a:off x="5764676" y="4262088"/>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menschliches Versagen</a:t>
            </a:r>
          </a:p>
        </p:txBody>
      </p:sp>
      <p:sp>
        <p:nvSpPr>
          <p:cNvPr id="13" name="Textfeld 12">
            <a:extLst>
              <a:ext uri="{FF2B5EF4-FFF2-40B4-BE49-F238E27FC236}">
                <a16:creationId xmlns:a16="http://schemas.microsoft.com/office/drawing/2014/main" id="{A2095507-A468-4E82-B004-CE4FBC2ED5DB}"/>
              </a:ext>
            </a:extLst>
          </p:cNvPr>
          <p:cNvSpPr txBox="1"/>
          <p:nvPr/>
        </p:nvSpPr>
        <p:spPr>
          <a:xfrm>
            <a:off x="5756764" y="4862685"/>
            <a:ext cx="6840760" cy="830997"/>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Instabilität des Netzes durch alternative Energiequellen (Windparks, Photovoltaik, etc.)</a:t>
            </a:r>
          </a:p>
        </p:txBody>
      </p:sp>
      <p:sp>
        <p:nvSpPr>
          <p:cNvPr id="14" name="Textfeld 13">
            <a:extLst>
              <a:ext uri="{FF2B5EF4-FFF2-40B4-BE49-F238E27FC236}">
                <a16:creationId xmlns:a16="http://schemas.microsoft.com/office/drawing/2014/main" id="{E35B261A-DCC8-40D4-8256-7D3C2556446D}"/>
              </a:ext>
            </a:extLst>
          </p:cNvPr>
          <p:cNvSpPr txBox="1"/>
          <p:nvPr/>
        </p:nvSpPr>
        <p:spPr>
          <a:xfrm>
            <a:off x="5745311" y="5693682"/>
            <a:ext cx="6840760" cy="830997"/>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Abschalten von Atom-, Kohle- und Gaskraftwerken</a:t>
            </a:r>
          </a:p>
        </p:txBody>
      </p:sp>
      <p:sp>
        <p:nvSpPr>
          <p:cNvPr id="15" name="Textfeld 14">
            <a:extLst>
              <a:ext uri="{FF2B5EF4-FFF2-40B4-BE49-F238E27FC236}">
                <a16:creationId xmlns:a16="http://schemas.microsoft.com/office/drawing/2014/main" id="{173BE105-7BDD-49B1-9D1E-250EE3BA7209}"/>
              </a:ext>
            </a:extLst>
          </p:cNvPr>
          <p:cNvSpPr txBox="1"/>
          <p:nvPr/>
        </p:nvSpPr>
        <p:spPr>
          <a:xfrm>
            <a:off x="5756764" y="6707710"/>
            <a:ext cx="6840760" cy="830997"/>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Erhöhter Stromverbrauch durch </a:t>
            </a:r>
            <a:br>
              <a:rPr lang="de-AT" sz="2400" dirty="0">
                <a:latin typeface="Glacial Indifference" pitchFamily="50" charset="0"/>
              </a:rPr>
            </a:br>
            <a:r>
              <a:rPr lang="de-AT" sz="2400" dirty="0">
                <a:latin typeface="Glacial Indifference" pitchFamily="50" charset="0"/>
              </a:rPr>
              <a:t>E-Mobilität</a:t>
            </a:r>
          </a:p>
        </p:txBody>
      </p:sp>
      <p:sp>
        <p:nvSpPr>
          <p:cNvPr id="16" name="Textfeld 15">
            <a:extLst>
              <a:ext uri="{FF2B5EF4-FFF2-40B4-BE49-F238E27FC236}">
                <a16:creationId xmlns:a16="http://schemas.microsoft.com/office/drawing/2014/main" id="{36E891B1-4184-428A-8D83-282A8A455729}"/>
              </a:ext>
            </a:extLst>
          </p:cNvPr>
          <p:cNvSpPr txBox="1"/>
          <p:nvPr/>
        </p:nvSpPr>
        <p:spPr>
          <a:xfrm>
            <a:off x="5756764" y="7641241"/>
            <a:ext cx="6840760" cy="830997"/>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Sabotage und terroristische </a:t>
            </a:r>
            <a:br>
              <a:rPr lang="de-AT" sz="2400" dirty="0">
                <a:latin typeface="Glacial Indifference" pitchFamily="50" charset="0"/>
              </a:rPr>
            </a:br>
            <a:r>
              <a:rPr lang="de-AT" sz="2400" dirty="0">
                <a:latin typeface="Glacial Indifference" pitchFamily="50" charset="0"/>
              </a:rPr>
              <a:t>Anschläge</a:t>
            </a:r>
          </a:p>
        </p:txBody>
      </p:sp>
      <p:sp>
        <p:nvSpPr>
          <p:cNvPr id="17" name="Textfeld 16">
            <a:extLst>
              <a:ext uri="{FF2B5EF4-FFF2-40B4-BE49-F238E27FC236}">
                <a16:creationId xmlns:a16="http://schemas.microsoft.com/office/drawing/2014/main" id="{D272CAB9-0AC5-4B89-9DCB-434585BA79C4}"/>
              </a:ext>
            </a:extLst>
          </p:cNvPr>
          <p:cNvSpPr txBox="1"/>
          <p:nvPr/>
        </p:nvSpPr>
        <p:spPr>
          <a:xfrm>
            <a:off x="5756743" y="8534694"/>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Cyberkriminalität</a:t>
            </a:r>
          </a:p>
        </p:txBody>
      </p:sp>
      <p:sp>
        <p:nvSpPr>
          <p:cNvPr id="18" name="Textfeld 17">
            <a:extLst>
              <a:ext uri="{FF2B5EF4-FFF2-40B4-BE49-F238E27FC236}">
                <a16:creationId xmlns:a16="http://schemas.microsoft.com/office/drawing/2014/main" id="{30B34DD4-E3B0-4D44-A823-1D77DF66081C}"/>
              </a:ext>
            </a:extLst>
          </p:cNvPr>
          <p:cNvSpPr txBox="1"/>
          <p:nvPr/>
        </p:nvSpPr>
        <p:spPr>
          <a:xfrm>
            <a:off x="5756764" y="9124773"/>
            <a:ext cx="6840760" cy="461665"/>
          </a:xfrm>
          <a:prstGeom prst="rect">
            <a:avLst/>
          </a:prstGeom>
          <a:noFill/>
        </p:spPr>
        <p:txBody>
          <a:bodyPr wrap="square" rtlCol="0">
            <a:spAutoFit/>
          </a:bodyPr>
          <a:lstStyle/>
          <a:p>
            <a:pPr marL="285750" indent="-285750">
              <a:buFont typeface="Arial" panose="020B0604020202020204" pitchFamily="34" charset="0"/>
              <a:buChar char="•"/>
            </a:pPr>
            <a:r>
              <a:rPr lang="de-AT" sz="2400" dirty="0">
                <a:latin typeface="Glacial Indifference" pitchFamily="50" charset="0"/>
              </a:rPr>
              <a:t>Kriegerische Ereignisse in Europa</a:t>
            </a:r>
          </a:p>
        </p:txBody>
      </p:sp>
      <p:pic>
        <p:nvPicPr>
          <p:cNvPr id="21" name="object 2">
            <a:extLst>
              <a:ext uri="{FF2B5EF4-FFF2-40B4-BE49-F238E27FC236}">
                <a16:creationId xmlns:a16="http://schemas.microsoft.com/office/drawing/2014/main" id="{E3C1BB51-BE84-4B11-98FB-A0B8E3E59633}"/>
              </a:ext>
            </a:extLst>
          </p:cNvPr>
          <p:cNvPicPr/>
          <p:nvPr/>
        </p:nvPicPr>
        <p:blipFill>
          <a:blip r:embed="rId2" cstate="print"/>
          <a:stretch>
            <a:fillRect/>
          </a:stretch>
        </p:blipFill>
        <p:spPr>
          <a:xfrm>
            <a:off x="0" y="0"/>
            <a:ext cx="5029199" cy="10286999"/>
          </a:xfrm>
          <a:prstGeom prst="rect">
            <a:avLst/>
          </a:prstGeom>
        </p:spPr>
      </p:pic>
      <p:pic>
        <p:nvPicPr>
          <p:cNvPr id="22" name="object 3">
            <a:extLst>
              <a:ext uri="{FF2B5EF4-FFF2-40B4-BE49-F238E27FC236}">
                <a16:creationId xmlns:a16="http://schemas.microsoft.com/office/drawing/2014/main" id="{0623EEDD-1F89-425E-A523-31E63C2D65AF}"/>
              </a:ext>
            </a:extLst>
          </p:cNvPr>
          <p:cNvPicPr/>
          <p:nvPr/>
        </p:nvPicPr>
        <p:blipFill>
          <a:blip r:embed="rId3" cstate="print"/>
          <a:stretch>
            <a:fillRect/>
          </a:stretch>
        </p:blipFill>
        <p:spPr>
          <a:xfrm>
            <a:off x="14370877" y="8780968"/>
            <a:ext cx="3486149" cy="952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769441"/>
          </a:xfrm>
          <a:prstGeom prst="rect">
            <a:avLst/>
          </a:prstGeom>
          <a:noFill/>
        </p:spPr>
        <p:txBody>
          <a:bodyPr wrap="square" rtlCol="0">
            <a:spAutoFit/>
          </a:bodyPr>
          <a:lstStyle/>
          <a:p>
            <a:r>
              <a:rPr lang="de-DE" sz="4400" b="1" dirty="0">
                <a:latin typeface="League Spartan" pitchFamily="2" charset="0"/>
              </a:rPr>
              <a:t>FINANZIELLES – NUR BARES IST WAHRES</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00884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Bei Blackout funktionieren keine Bankomaten und die Banken werden geschlossen sein.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92520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Auch Kredit- und Bankomatkarten verlieren ihren Sinn, da elektronische Kassen nicht mehr funktionieren.</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5273615"/>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Sorgen Sie für einen Bargeldvorrat (in kleinen Scheinen), um beim Bäcker, Fleischhauer etc. Einkäufe tätigen zu können. Kleine Geschäfte (am Land) werden eher noch offen haben, Handelsketten werden geschlossen sein. </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6785783"/>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Mit (kleinen) </a:t>
            </a:r>
            <a:r>
              <a:rPr lang="de-DE" sz="2000">
                <a:latin typeface="Glacial Indifference" pitchFamily="50" charset="0"/>
              </a:rPr>
              <a:t>Goldmünzen oder beispielsweise </a:t>
            </a:r>
            <a:r>
              <a:rPr lang="de-DE" sz="2000" dirty="0">
                <a:latin typeface="Glacial Indifference" pitchFamily="50" charset="0"/>
              </a:rPr>
              <a:t>„Silber-Philharmonikern“ sind Sie auf der sicheren Seite, wenn auch Bargeld nicht mehr gefragt ist. Gegen Gold und Silber verkauft Ihnen vielleicht ein Landwirt im Ort oder ein Geschäftsinhaber im </a:t>
            </a:r>
            <a:r>
              <a:rPr lang="de-DE" sz="2000" dirty="0" err="1">
                <a:latin typeface="Glacial Indifference" pitchFamily="50" charset="0"/>
              </a:rPr>
              <a:t>Grätzl</a:t>
            </a:r>
            <a:r>
              <a:rPr lang="de-DE" sz="2000" dirty="0">
                <a:latin typeface="Glacial Indifference" pitchFamily="50" charset="0"/>
              </a:rPr>
              <a:t> noch Brot, Fleisch oder Milch.</a:t>
            </a:r>
            <a:endParaRPr lang="de-AT" sz="2000" dirty="0">
              <a:latin typeface="Glacial Indifference" pitchFamily="50" charset="0"/>
            </a:endParaRPr>
          </a:p>
        </p:txBody>
      </p:sp>
      <p:pic>
        <p:nvPicPr>
          <p:cNvPr id="11" name="object 2">
            <a:extLst>
              <a:ext uri="{FF2B5EF4-FFF2-40B4-BE49-F238E27FC236}">
                <a16:creationId xmlns:a16="http://schemas.microsoft.com/office/drawing/2014/main" id="{245157C2-69D5-473C-8F63-DD655CD68CF6}"/>
              </a:ext>
            </a:extLst>
          </p:cNvPr>
          <p:cNvPicPr/>
          <p:nvPr/>
        </p:nvPicPr>
        <p:blipFill>
          <a:blip r:embed="rId2" cstate="print"/>
          <a:stretch>
            <a:fillRect/>
          </a:stretch>
        </p:blipFill>
        <p:spPr>
          <a:xfrm>
            <a:off x="0" y="0"/>
            <a:ext cx="5029199" cy="10286999"/>
          </a:xfrm>
          <a:prstGeom prst="rect">
            <a:avLst/>
          </a:prstGeom>
        </p:spPr>
      </p:pic>
      <p:pic>
        <p:nvPicPr>
          <p:cNvPr id="12" name="object 3">
            <a:extLst>
              <a:ext uri="{FF2B5EF4-FFF2-40B4-BE49-F238E27FC236}">
                <a16:creationId xmlns:a16="http://schemas.microsoft.com/office/drawing/2014/main" id="{4E39D8C2-6E52-4ACA-927D-80B0EB25C084}"/>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1814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493212"/>
            <a:ext cx="12673408" cy="2123658"/>
          </a:xfrm>
          <a:prstGeom prst="rect">
            <a:avLst/>
          </a:prstGeom>
          <a:noFill/>
        </p:spPr>
        <p:txBody>
          <a:bodyPr wrap="square" rtlCol="0">
            <a:spAutoFit/>
          </a:bodyPr>
          <a:lstStyle/>
          <a:p>
            <a:r>
              <a:rPr lang="de-DE" sz="4400" b="1" dirty="0">
                <a:latin typeface="League Spartan" pitchFamily="2" charset="0"/>
              </a:rPr>
              <a:t>GEMEINSAM SIND WIR STÄRKER: </a:t>
            </a:r>
            <a:br>
              <a:rPr lang="de-DE" sz="4400" b="1" dirty="0">
                <a:latin typeface="League Spartan" pitchFamily="2" charset="0"/>
              </a:rPr>
            </a:br>
            <a:r>
              <a:rPr lang="de-DE" sz="4400" b="1" dirty="0">
                <a:latin typeface="League Spartan" pitchFamily="2" charset="0"/>
              </a:rPr>
              <a:t>KOORDINATION MIT FAMILIENMITGLIEDERN </a:t>
            </a:r>
            <a:br>
              <a:rPr lang="de-DE" sz="4400" b="1" dirty="0">
                <a:latin typeface="League Spartan" pitchFamily="2" charset="0"/>
              </a:rPr>
            </a:br>
            <a:r>
              <a:rPr lang="de-DE" sz="4400" b="1" dirty="0">
                <a:latin typeface="League Spartan" pitchFamily="2" charset="0"/>
              </a:rPr>
              <a:t>UND NACHBARN</a:t>
            </a:r>
            <a:endParaRPr lang="de-AT" sz="4400" b="1" dirty="0">
              <a:latin typeface="League Spartan" pitchFamily="2"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279979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Familienmitglieder rechtzeitig auf ein Blackout einstimmen, Situation und Maßnahmen vorab besprechen.</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373589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Legen Sie fest, wer bei Ausfall der Kommunikation welche Maßnahmen ergreift. Wer holt die Kinder aus Schule und Kindergarten? Legen Sie Treffpunkte fest. Wer versucht, noch rasch einzukaufen?</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4744008"/>
            <a:ext cx="9937104"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Stimmen Sie sich mit gleichgesinnten Nachbarn ab. Nachbarschaftshilfe kann in der Krise das Überleben sichern.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5705663"/>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Bündeln Sie die Stärken innerhalb Ihrer Gemeinschaft: Wer kann Brot backen? Wer kocht? Wer ist für Holzarbeiten zuständig? Wer kümmert sich um Kleinkinder? Wer kümmert sich um betreuungsbedürftige Angehörige? Wer sorgt für Sicherheit?</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05297" y="718531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Definieren Sie bereits vorab, wen Sie im Ernstfall bei sich aufnehmen können und wollen. Wenn ausreichend Platz und Vorräte vorhanden sind, sind mehrere wirkungsvoll. </a:t>
            </a:r>
            <a:endParaRPr lang="de-AT" sz="2000" dirty="0">
              <a:latin typeface="Glacial Indifference" pitchFamily="50" charset="0"/>
            </a:endParaRPr>
          </a:p>
        </p:txBody>
      </p:sp>
      <p:pic>
        <p:nvPicPr>
          <p:cNvPr id="13" name="object 2">
            <a:extLst>
              <a:ext uri="{FF2B5EF4-FFF2-40B4-BE49-F238E27FC236}">
                <a16:creationId xmlns:a16="http://schemas.microsoft.com/office/drawing/2014/main" id="{2DBAEE11-7F57-4AB6-9B0C-1363D13E61C1}"/>
              </a:ext>
            </a:extLst>
          </p:cNvPr>
          <p:cNvPicPr/>
          <p:nvPr/>
        </p:nvPicPr>
        <p:blipFill>
          <a:blip r:embed="rId2" cstate="print"/>
          <a:stretch>
            <a:fillRect/>
          </a:stretch>
        </p:blipFill>
        <p:spPr>
          <a:xfrm>
            <a:off x="0" y="0"/>
            <a:ext cx="5029199" cy="10286999"/>
          </a:xfrm>
          <a:prstGeom prst="rect">
            <a:avLst/>
          </a:prstGeom>
        </p:spPr>
      </p:pic>
      <p:pic>
        <p:nvPicPr>
          <p:cNvPr id="14" name="object 3">
            <a:extLst>
              <a:ext uri="{FF2B5EF4-FFF2-40B4-BE49-F238E27FC236}">
                <a16:creationId xmlns:a16="http://schemas.microsoft.com/office/drawing/2014/main" id="{07E2516D-A448-4D00-8927-15A31FB5D89D}"/>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1861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8716805-6BF4-4465-928B-4B17166B7DB5}"/>
              </a:ext>
            </a:extLst>
          </p:cNvPr>
          <p:cNvSpPr txBox="1"/>
          <p:nvPr/>
        </p:nvSpPr>
        <p:spPr>
          <a:xfrm>
            <a:off x="5605297" y="2845088"/>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In Blackout-Zeiten wird es zu ausgedehnten Ruhephasen kommen, in denen nichts zu tun ist. Wie beschäftigen Sie Kinder und Teenager, die Smartphones, Computerspiele und soziale Medien gewöhnt sind?</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05703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Lassen Sie Teenager und auch Kinder an den Aufgaben zur Krisenbewältigung teilhaben. </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4881056"/>
            <a:ext cx="9937104"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Legen Sie sich Gesellschaftsspiele, Brettspiele etc. zu, falls Sie keine haben.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680552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Überlegen Sie sich Beschäftigungs- und Unterhaltungsmöglichkeiten für die Kinder in der Wohnung (Geschichten erfinden, singen etc.)</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A36417B3-FAFB-4699-93FE-A373EB43E4BA}"/>
              </a:ext>
            </a:extLst>
          </p:cNvPr>
          <p:cNvSpPr txBox="1"/>
          <p:nvPr/>
        </p:nvSpPr>
        <p:spPr>
          <a:xfrm>
            <a:off x="5615608" y="5725408"/>
            <a:ext cx="9937104"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Eine Auswahl an Büchern für alle Altersgruppen ist im Krisenfall von Vorteil. Kindle ist gerade außer Betrieb.</a:t>
            </a:r>
            <a:endParaRPr lang="de-AT" sz="2000" dirty="0">
              <a:latin typeface="Glacial Indifference" pitchFamily="50" charset="0"/>
            </a:endParaRPr>
          </a:p>
        </p:txBody>
      </p:sp>
      <p:sp>
        <p:nvSpPr>
          <p:cNvPr id="16" name="Textfeld 15">
            <a:extLst>
              <a:ext uri="{FF2B5EF4-FFF2-40B4-BE49-F238E27FC236}">
                <a16:creationId xmlns:a16="http://schemas.microsoft.com/office/drawing/2014/main" id="{48060B57-2238-43E0-9993-17BED2680293}"/>
              </a:ext>
            </a:extLst>
          </p:cNvPr>
          <p:cNvSpPr txBox="1"/>
          <p:nvPr/>
        </p:nvSpPr>
        <p:spPr>
          <a:xfrm>
            <a:off x="5759624" y="493212"/>
            <a:ext cx="12673408" cy="2123658"/>
          </a:xfrm>
          <a:prstGeom prst="rect">
            <a:avLst/>
          </a:prstGeom>
          <a:noFill/>
        </p:spPr>
        <p:txBody>
          <a:bodyPr wrap="square" rtlCol="0">
            <a:spAutoFit/>
          </a:bodyPr>
          <a:lstStyle/>
          <a:p>
            <a:r>
              <a:rPr lang="de-DE" sz="4400" b="1" dirty="0">
                <a:latin typeface="League Spartan" pitchFamily="2" charset="0"/>
              </a:rPr>
              <a:t>GEMEINSAM SIND WIR STÄRKER: </a:t>
            </a:r>
            <a:br>
              <a:rPr lang="de-DE" sz="4400" b="1" dirty="0">
                <a:latin typeface="League Spartan" pitchFamily="2" charset="0"/>
              </a:rPr>
            </a:br>
            <a:r>
              <a:rPr lang="de-DE" sz="4400" b="1" dirty="0">
                <a:latin typeface="League Spartan" pitchFamily="2" charset="0"/>
              </a:rPr>
              <a:t>KOORDINATION MIT FAMILIENMITGLIEDERN </a:t>
            </a:r>
            <a:br>
              <a:rPr lang="de-DE" sz="4400" b="1" dirty="0">
                <a:latin typeface="League Spartan" pitchFamily="2" charset="0"/>
              </a:rPr>
            </a:br>
            <a:r>
              <a:rPr lang="de-DE" sz="4400" b="1" dirty="0">
                <a:latin typeface="League Spartan" pitchFamily="2" charset="0"/>
              </a:rPr>
              <a:t>UND NACHBARN</a:t>
            </a:r>
            <a:endParaRPr lang="de-AT" sz="4400" b="1" dirty="0">
              <a:latin typeface="League Spartan" pitchFamily="2" charset="0"/>
            </a:endParaRPr>
          </a:p>
        </p:txBody>
      </p:sp>
      <p:pic>
        <p:nvPicPr>
          <p:cNvPr id="12" name="object 2">
            <a:extLst>
              <a:ext uri="{FF2B5EF4-FFF2-40B4-BE49-F238E27FC236}">
                <a16:creationId xmlns:a16="http://schemas.microsoft.com/office/drawing/2014/main" id="{FAC47E4E-A973-4980-959F-7CA56693F7E4}"/>
              </a:ext>
            </a:extLst>
          </p:cNvPr>
          <p:cNvPicPr/>
          <p:nvPr/>
        </p:nvPicPr>
        <p:blipFill>
          <a:blip r:embed="rId2" cstate="print"/>
          <a:stretch>
            <a:fillRect/>
          </a:stretch>
        </p:blipFill>
        <p:spPr>
          <a:xfrm>
            <a:off x="0" y="0"/>
            <a:ext cx="5029199" cy="10286999"/>
          </a:xfrm>
          <a:prstGeom prst="rect">
            <a:avLst/>
          </a:prstGeom>
        </p:spPr>
      </p:pic>
      <p:pic>
        <p:nvPicPr>
          <p:cNvPr id="14" name="object 3">
            <a:extLst>
              <a:ext uri="{FF2B5EF4-FFF2-40B4-BE49-F238E27FC236}">
                <a16:creationId xmlns:a16="http://schemas.microsoft.com/office/drawing/2014/main" id="{924323F1-3193-4AE8-903D-D1DA7F64FC10}"/>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6402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5FE408CB-399F-4E38-BB8D-1E5B3C55590D}"/>
              </a:ext>
            </a:extLst>
          </p:cNvPr>
          <p:cNvSpPr txBox="1"/>
          <p:nvPr/>
        </p:nvSpPr>
        <p:spPr>
          <a:xfrm>
            <a:off x="5618989" y="340895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Denken Sie daran: Der Mensch ist sowohl physisch als auch psychisch in der Lage, Krisensituationen zu meistern. </a:t>
            </a:r>
            <a:endParaRPr lang="de-AT" sz="2000" dirty="0">
              <a:latin typeface="Glacial Indifference" pitchFamily="50" charset="0"/>
            </a:endParaRPr>
          </a:p>
        </p:txBody>
      </p:sp>
      <p:sp>
        <p:nvSpPr>
          <p:cNvPr id="14" name="Textfeld 13">
            <a:extLst>
              <a:ext uri="{FF2B5EF4-FFF2-40B4-BE49-F238E27FC236}">
                <a16:creationId xmlns:a16="http://schemas.microsoft.com/office/drawing/2014/main" id="{7A419ED8-8AA8-4243-8563-B31E98008F9A}"/>
              </a:ext>
            </a:extLst>
          </p:cNvPr>
          <p:cNvSpPr txBox="1"/>
          <p:nvPr/>
        </p:nvSpPr>
        <p:spPr>
          <a:xfrm>
            <a:off x="5615608" y="5077336"/>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Denken Sie an unsere Vorfahren: Welche Krisen mussten die meistern, wie konnten die ohne Strom und in Zeiten des allgemeinen Mangels und der Gewalt überleben?</a:t>
            </a:r>
            <a:endParaRPr lang="de-AT" sz="2000" dirty="0">
              <a:latin typeface="Glacial Indifference" pitchFamily="50" charset="0"/>
            </a:endParaRPr>
          </a:p>
        </p:txBody>
      </p:sp>
      <p:sp>
        <p:nvSpPr>
          <p:cNvPr id="15" name="Textfeld 14">
            <a:extLst>
              <a:ext uri="{FF2B5EF4-FFF2-40B4-BE49-F238E27FC236}">
                <a16:creationId xmlns:a16="http://schemas.microsoft.com/office/drawing/2014/main" id="{3B290FF8-6C99-4E6A-95FB-2C2A1F563A62}"/>
              </a:ext>
            </a:extLst>
          </p:cNvPr>
          <p:cNvSpPr txBox="1"/>
          <p:nvPr/>
        </p:nvSpPr>
        <p:spPr>
          <a:xfrm>
            <a:off x="5578522" y="658950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Wir haben eine Gemeinschaft, wir haben vorgesorgt und wir sind vorbereitet. </a:t>
            </a:r>
            <a:br>
              <a:rPr lang="de-DE" sz="2000" dirty="0">
                <a:latin typeface="Glacial Indifference" pitchFamily="50" charset="0"/>
              </a:rPr>
            </a:br>
            <a:r>
              <a:rPr lang="de-DE" sz="2000" dirty="0">
                <a:latin typeface="Glacial Indifference" pitchFamily="50" charset="0"/>
              </a:rPr>
              <a:t>So werden wir die Krise meistern!</a:t>
            </a:r>
            <a:endParaRPr lang="de-AT" sz="2000" dirty="0">
              <a:latin typeface="Glacial Indifference" pitchFamily="50" charset="0"/>
            </a:endParaRPr>
          </a:p>
        </p:txBody>
      </p:sp>
      <p:sp>
        <p:nvSpPr>
          <p:cNvPr id="16" name="Textfeld 15">
            <a:extLst>
              <a:ext uri="{FF2B5EF4-FFF2-40B4-BE49-F238E27FC236}">
                <a16:creationId xmlns:a16="http://schemas.microsoft.com/office/drawing/2014/main" id="{48060B57-2238-43E0-9993-17BED2680293}"/>
              </a:ext>
            </a:extLst>
          </p:cNvPr>
          <p:cNvSpPr txBox="1"/>
          <p:nvPr/>
        </p:nvSpPr>
        <p:spPr>
          <a:xfrm>
            <a:off x="5759624" y="493212"/>
            <a:ext cx="12673408" cy="2123658"/>
          </a:xfrm>
          <a:prstGeom prst="rect">
            <a:avLst/>
          </a:prstGeom>
          <a:noFill/>
        </p:spPr>
        <p:txBody>
          <a:bodyPr wrap="square" rtlCol="0">
            <a:spAutoFit/>
          </a:bodyPr>
          <a:lstStyle/>
          <a:p>
            <a:r>
              <a:rPr lang="de-DE" sz="4400" b="1" dirty="0">
                <a:latin typeface="League Spartan" pitchFamily="2" charset="0"/>
              </a:rPr>
              <a:t>GEMEINSAM SIND WIR STÄRKER: </a:t>
            </a:r>
            <a:br>
              <a:rPr lang="de-DE" sz="4400" b="1" dirty="0">
                <a:latin typeface="League Spartan" pitchFamily="2" charset="0"/>
              </a:rPr>
            </a:br>
            <a:r>
              <a:rPr lang="de-DE" sz="4400" b="1" dirty="0">
                <a:latin typeface="League Spartan" pitchFamily="2" charset="0"/>
              </a:rPr>
              <a:t>KOORDINATION MIT FAMILIENMITGLIEDERN </a:t>
            </a:r>
            <a:br>
              <a:rPr lang="de-DE" sz="4400" b="1" dirty="0">
                <a:latin typeface="League Spartan" pitchFamily="2" charset="0"/>
              </a:rPr>
            </a:br>
            <a:r>
              <a:rPr lang="de-DE" sz="4400" b="1" dirty="0">
                <a:latin typeface="League Spartan" pitchFamily="2" charset="0"/>
              </a:rPr>
              <a:t>UND NACHBARN</a:t>
            </a:r>
            <a:endParaRPr lang="de-AT" sz="4400" b="1" dirty="0">
              <a:latin typeface="League Spartan" pitchFamily="2" charset="0"/>
            </a:endParaRPr>
          </a:p>
        </p:txBody>
      </p:sp>
      <p:pic>
        <p:nvPicPr>
          <p:cNvPr id="7" name="object 2">
            <a:extLst>
              <a:ext uri="{FF2B5EF4-FFF2-40B4-BE49-F238E27FC236}">
                <a16:creationId xmlns:a16="http://schemas.microsoft.com/office/drawing/2014/main" id="{1BE86D02-BC9E-4048-A0A5-4FC2F062A398}"/>
              </a:ext>
            </a:extLst>
          </p:cNvPr>
          <p:cNvPicPr/>
          <p:nvPr/>
        </p:nvPicPr>
        <p:blipFill>
          <a:blip r:embed="rId2" cstate="print"/>
          <a:stretch>
            <a:fillRect/>
          </a:stretch>
        </p:blipFill>
        <p:spPr>
          <a:xfrm>
            <a:off x="0" y="0"/>
            <a:ext cx="5029199" cy="10286999"/>
          </a:xfrm>
          <a:prstGeom prst="rect">
            <a:avLst/>
          </a:prstGeom>
        </p:spPr>
      </p:pic>
      <p:pic>
        <p:nvPicPr>
          <p:cNvPr id="8" name="object 3">
            <a:extLst>
              <a:ext uri="{FF2B5EF4-FFF2-40B4-BE49-F238E27FC236}">
                <a16:creationId xmlns:a16="http://schemas.microsoft.com/office/drawing/2014/main" id="{7263371D-9B49-4F57-B916-B342CB1086FC}"/>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0483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960686"/>
            <a:ext cx="12673408" cy="1323439"/>
          </a:xfrm>
          <a:prstGeom prst="rect">
            <a:avLst/>
          </a:prstGeom>
          <a:noFill/>
        </p:spPr>
        <p:txBody>
          <a:bodyPr wrap="square" rtlCol="0">
            <a:spAutoFit/>
          </a:bodyPr>
          <a:lstStyle/>
          <a:p>
            <a:r>
              <a:rPr lang="de-DE" sz="4000" b="1" dirty="0">
                <a:latin typeface="League Spartan" pitchFamily="2" charset="0"/>
              </a:rPr>
              <a:t>VERHALTEN IM ÖFFENTLICHEN RAUM – </a:t>
            </a:r>
            <a:br>
              <a:rPr lang="de-DE" sz="4000" b="1" dirty="0">
                <a:latin typeface="League Spartan" pitchFamily="2" charset="0"/>
              </a:rPr>
            </a:br>
            <a:r>
              <a:rPr lang="de-DE" sz="4000" b="1" dirty="0">
                <a:latin typeface="League Spartan" pitchFamily="2" charset="0"/>
              </a:rPr>
              <a:t>WAS TUN, WENN ALLE UNTERWEGS SIND?</a:t>
            </a:r>
            <a:endParaRPr lang="de-AT" sz="4000" b="1" dirty="0">
              <a:latin typeface="League Spartan" pitchFamily="2" charset="0"/>
            </a:endParaRP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760886"/>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Tritt ein Blackout ein, wenn alle Familienmitglieder zuhause sind, ist alles halb so wild.</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15608" y="3578525"/>
            <a:ext cx="9937104"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Kritischer wird es, wenn die Familie aufgeteilt und unterwegs ist. Wie kommen wir nachhause, wenn die öffentlichen Verkehrsmittel stillstehen?</a:t>
            </a:r>
            <a:endParaRPr lang="de-AT" sz="20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5489639"/>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Was tun, wenn das Auto in der Firmenparkgarage steht und das Rolltor oder die Schranke nicht aufgeht? Machen Sie sich vorab vertraut mit den baulichen Gegebenheiten und fragen Sie bei Bedarf den Firmen-Haustechniker.</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05297" y="6869985"/>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Sind Sie mit Ihrem Auto in einem Hotel oder in einer Fremdfirma, in einem Einkaufszentrum etc., checken Sie ebenfalls unauffällig diese Gegebenheiten.</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5FE408CB-399F-4E38-BB8D-1E5B3C55590D}"/>
              </a:ext>
            </a:extLst>
          </p:cNvPr>
          <p:cNvSpPr txBox="1"/>
          <p:nvPr/>
        </p:nvSpPr>
        <p:spPr>
          <a:xfrm>
            <a:off x="5618989" y="8009919"/>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Wenn Sie im Lift feststecken: Ruhe bewahren, versuchen Sie auf sich aufmerksam zu machen und haushalten Sie mit Ihren Kräften.</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A36417B3-FAFB-4699-93FE-A373EB43E4BA}"/>
              </a:ext>
            </a:extLst>
          </p:cNvPr>
          <p:cNvSpPr txBox="1"/>
          <p:nvPr/>
        </p:nvSpPr>
        <p:spPr>
          <a:xfrm>
            <a:off x="5615608" y="4697551"/>
            <a:ext cx="9937104"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Wer holt die Kinder aus der Schule bzw. aus dem Kindergarten ab?</a:t>
            </a:r>
            <a:endParaRPr lang="de-AT" sz="2000" dirty="0">
              <a:latin typeface="Glacial Indifference" pitchFamily="50" charset="0"/>
            </a:endParaRPr>
          </a:p>
        </p:txBody>
      </p:sp>
      <p:pic>
        <p:nvPicPr>
          <p:cNvPr id="14" name="object 2">
            <a:extLst>
              <a:ext uri="{FF2B5EF4-FFF2-40B4-BE49-F238E27FC236}">
                <a16:creationId xmlns:a16="http://schemas.microsoft.com/office/drawing/2014/main" id="{A4C12A00-B6B7-4D1E-8F7F-24AD5ED7226D}"/>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4415A4B2-7545-4432-A08A-3D80563C5D33}"/>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628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960686"/>
            <a:ext cx="12673408" cy="1323439"/>
          </a:xfrm>
          <a:prstGeom prst="rect">
            <a:avLst/>
          </a:prstGeom>
          <a:noFill/>
        </p:spPr>
        <p:txBody>
          <a:bodyPr wrap="square" rtlCol="0">
            <a:spAutoFit/>
          </a:bodyPr>
          <a:lstStyle/>
          <a:p>
            <a:r>
              <a:rPr lang="de-DE" sz="4000" b="1" dirty="0">
                <a:latin typeface="League Spartan" pitchFamily="2" charset="0"/>
              </a:rPr>
              <a:t>VERHALTEN IM ÖFFENTLICHEN RAUM – </a:t>
            </a:r>
            <a:br>
              <a:rPr lang="de-DE" sz="4000" b="1" dirty="0">
                <a:latin typeface="League Spartan" pitchFamily="2" charset="0"/>
              </a:rPr>
            </a:br>
            <a:r>
              <a:rPr lang="de-DE" sz="4000" b="1" dirty="0">
                <a:latin typeface="League Spartan" pitchFamily="2" charset="0"/>
              </a:rPr>
              <a:t>WAS TUN, WENN ALLE UNTERWEGS SIND?</a:t>
            </a:r>
            <a:endParaRPr lang="de-AT" sz="4000" b="1" dirty="0">
              <a:latin typeface="League Spartan" pitchFamily="2" charset="0"/>
            </a:endParaRP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904902"/>
            <a:ext cx="11665296" cy="1323439"/>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Was tun, wenn Sie mit dem PKW 300 km weit weg von zuhause sind und der Tank leer ist? </a:t>
            </a:r>
            <a:br>
              <a:rPr lang="de-DE" sz="2000" dirty="0">
                <a:latin typeface="Glacial Indifference" pitchFamily="50" charset="0"/>
              </a:rPr>
            </a:br>
            <a:r>
              <a:rPr lang="de-DE" sz="2000" dirty="0">
                <a:latin typeface="Glacial Indifference" pitchFamily="50" charset="0"/>
              </a:rPr>
              <a:t>Gehen Sie davon aus, dass 90% der Tankstellen keine Notstromversorgung haben. Deshalb immer bei Ankunft am Reiseziel volltanken, damit man am nächsten Tag – sollte ein Blackout eintreten – wieder nachhause kommt.</a:t>
            </a: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6353735"/>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Vermeiden Sie Autobahnen. Diese können bei Stromausfall zu Fallen werden und sie kommen nicht mehr weg (Mautschranken öffnen nicht, Tunnel werden gesperrt).</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05297" y="7369398"/>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Vermeiden Sie städtische Ballungszentren. Dort wird Stau und Chaos herrschen, wenn die Ampelsysteme nicht mehr funktionieren und ein paar Auffahrunfälle passiert sind.</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5FE408CB-399F-4E38-BB8D-1E5B3C55590D}"/>
              </a:ext>
            </a:extLst>
          </p:cNvPr>
          <p:cNvSpPr txBox="1"/>
          <p:nvPr/>
        </p:nvSpPr>
        <p:spPr>
          <a:xfrm>
            <a:off x="5618989" y="8337440"/>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Besser Nebenstraßen und Landstraßen nützen.</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A36417B3-FAFB-4699-93FE-A373EB43E4BA}"/>
              </a:ext>
            </a:extLst>
          </p:cNvPr>
          <p:cNvSpPr txBox="1"/>
          <p:nvPr/>
        </p:nvSpPr>
        <p:spPr>
          <a:xfrm>
            <a:off x="5615608" y="4489078"/>
            <a:ext cx="9937104" cy="163121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Pendler oder Menschen, die beruflich viel mit dem PKW unterwegs sind, sollten überlegen, einen E-Scooter (aufgeladen) oder ein Klappfahrrad im Kofferraum mitzuführen. Sollte mit dem Auto kein Weiterkommen mehr möglich sein, sind das mobile Alternativen. Im Zweifel zumindest Wanderschuhe und einen Notfallrucksack im Auto mitnehmen.</a:t>
            </a:r>
            <a:endParaRPr lang="de-AT" sz="2000" dirty="0">
              <a:latin typeface="Glacial Indifference" pitchFamily="50" charset="0"/>
            </a:endParaRPr>
          </a:p>
        </p:txBody>
      </p:sp>
      <p:pic>
        <p:nvPicPr>
          <p:cNvPr id="9" name="object 2">
            <a:extLst>
              <a:ext uri="{FF2B5EF4-FFF2-40B4-BE49-F238E27FC236}">
                <a16:creationId xmlns:a16="http://schemas.microsoft.com/office/drawing/2014/main" id="{A2D5A799-9B6C-4A2A-A285-133B52E41567}"/>
              </a:ext>
            </a:extLst>
          </p:cNvPr>
          <p:cNvPicPr/>
          <p:nvPr/>
        </p:nvPicPr>
        <p:blipFill>
          <a:blip r:embed="rId2" cstate="print"/>
          <a:stretch>
            <a:fillRect/>
          </a:stretch>
        </p:blipFill>
        <p:spPr>
          <a:xfrm>
            <a:off x="0" y="0"/>
            <a:ext cx="5029199" cy="10286999"/>
          </a:xfrm>
          <a:prstGeom prst="rect">
            <a:avLst/>
          </a:prstGeom>
        </p:spPr>
      </p:pic>
      <p:pic>
        <p:nvPicPr>
          <p:cNvPr id="14" name="object 3">
            <a:extLst>
              <a:ext uri="{FF2B5EF4-FFF2-40B4-BE49-F238E27FC236}">
                <a16:creationId xmlns:a16="http://schemas.microsoft.com/office/drawing/2014/main" id="{734C42E5-C429-47B1-953D-8EC0B87A9F5D}"/>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17031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960686"/>
            <a:ext cx="12527360" cy="1323439"/>
          </a:xfrm>
          <a:prstGeom prst="rect">
            <a:avLst/>
          </a:prstGeom>
          <a:noFill/>
        </p:spPr>
        <p:txBody>
          <a:bodyPr wrap="square" rtlCol="0">
            <a:spAutoFit/>
          </a:bodyPr>
          <a:lstStyle/>
          <a:p>
            <a:r>
              <a:rPr lang="de-DE" sz="4000" b="1" dirty="0">
                <a:latin typeface="League Spartan" pitchFamily="2" charset="0"/>
              </a:rPr>
              <a:t>WORST CASE – SZENIARIO: WENN ES ERFORDERLICH</a:t>
            </a:r>
            <a:br>
              <a:rPr lang="de-DE" sz="4000" b="1" dirty="0">
                <a:latin typeface="League Spartan" pitchFamily="2" charset="0"/>
              </a:rPr>
            </a:br>
            <a:r>
              <a:rPr lang="de-DE" sz="4000" b="1" dirty="0">
                <a:latin typeface="League Spartan" pitchFamily="2" charset="0"/>
              </a:rPr>
              <a:t>WIRD, DIE WOHNUNG ZU VERLASSEN.</a:t>
            </a:r>
            <a:endParaRPr lang="de-AT" sz="4000" b="1" dirty="0">
              <a:latin typeface="League Spartan" pitchFamily="2" charset="0"/>
            </a:endParaRP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61687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Gerade für Großstädter stellt sich die Frage: In der Stadtwohnung ausharren oder aufs Land flüchten? Diese Frage will wohlüberlegt sein. </a:t>
            </a: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4449008"/>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Geht man von einer längeren Krisensituation aus, so gilt es, so rasch wie möglich zu flüchten.</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15608" y="5137150"/>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Je länger Sie zuwarten, desto riskanter wird die Flucht. Sobald Chaos auf den Straßen herrscht, ist es zu spät. Wenn überhaupt, dann gleich zu Beginn des Stromausfalls raus aus der Stadt, auch wenn man noch nicht abschätzen kann, wie lange er dauern wird.</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5FE408CB-399F-4E38-BB8D-1E5B3C55590D}"/>
              </a:ext>
            </a:extLst>
          </p:cNvPr>
          <p:cNvSpPr txBox="1"/>
          <p:nvPr/>
        </p:nvSpPr>
        <p:spPr>
          <a:xfrm>
            <a:off x="5687616" y="6425743"/>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Sie dürfen bei Ihrer Entscheidung nicht zaudern oder zögerlich sein. Wie Sie sich auch entscheiden – ziehen Sie alle geplanten Maßnahmen mit aller Konsequenz durch.</a:t>
            </a:r>
            <a:endParaRPr lang="de-AT" sz="2000" dirty="0">
              <a:latin typeface="Glacial Indifference" pitchFamily="50" charset="0"/>
            </a:endParaRPr>
          </a:p>
        </p:txBody>
      </p:sp>
      <p:sp>
        <p:nvSpPr>
          <p:cNvPr id="13" name="Textfeld 12">
            <a:extLst>
              <a:ext uri="{FF2B5EF4-FFF2-40B4-BE49-F238E27FC236}">
                <a16:creationId xmlns:a16="http://schemas.microsoft.com/office/drawing/2014/main" id="{A36417B3-FAFB-4699-93FE-A373EB43E4BA}"/>
              </a:ext>
            </a:extLst>
          </p:cNvPr>
          <p:cNvSpPr txBox="1"/>
          <p:nvPr/>
        </p:nvSpPr>
        <p:spPr>
          <a:xfrm>
            <a:off x="5615607" y="3552974"/>
            <a:ext cx="11665295"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Geht man von einer kurzen Krise von 1-2 Tagen aus, ist es sicher besser, in der Wohnung zu bleiben und diese so gut wie möglich zu schützen.</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44B8FF02-EB70-4394-9FDB-E1BAA5280493}"/>
              </a:ext>
            </a:extLst>
          </p:cNvPr>
          <p:cNvSpPr txBox="1"/>
          <p:nvPr/>
        </p:nvSpPr>
        <p:spPr>
          <a:xfrm>
            <a:off x="5687616" y="7604253"/>
            <a:ext cx="11665296"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Entschließt man sich zur Flucht, stellt sich die Frage: Wohin?</a:t>
            </a:r>
            <a:endParaRPr lang="de-AT" sz="2000" dirty="0">
              <a:latin typeface="Glacial Indifference" pitchFamily="50" charset="0"/>
            </a:endParaRPr>
          </a:p>
        </p:txBody>
      </p:sp>
      <p:sp>
        <p:nvSpPr>
          <p:cNvPr id="14" name="Textfeld 13">
            <a:extLst>
              <a:ext uri="{FF2B5EF4-FFF2-40B4-BE49-F238E27FC236}">
                <a16:creationId xmlns:a16="http://schemas.microsoft.com/office/drawing/2014/main" id="{20BADA05-C18E-4AC1-9376-C39E9E9FBF7B}"/>
              </a:ext>
            </a:extLst>
          </p:cNvPr>
          <p:cNvSpPr txBox="1"/>
          <p:nvPr/>
        </p:nvSpPr>
        <p:spPr>
          <a:xfrm>
            <a:off x="5687616" y="8199977"/>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Haben Sie ein Ausweichquartier am Land? Gibt es Freunde oder Verwandte, bei denen Sie Zuflucht finden (wenn ja, muss das unbedingt im Vorfeld vereinbart werden)?</a:t>
            </a:r>
            <a:endParaRPr lang="de-AT" sz="2000" dirty="0">
              <a:latin typeface="Glacial Indifference" pitchFamily="50" charset="0"/>
            </a:endParaRPr>
          </a:p>
        </p:txBody>
      </p:sp>
      <p:pic>
        <p:nvPicPr>
          <p:cNvPr id="15" name="object 2">
            <a:extLst>
              <a:ext uri="{FF2B5EF4-FFF2-40B4-BE49-F238E27FC236}">
                <a16:creationId xmlns:a16="http://schemas.microsoft.com/office/drawing/2014/main" id="{423C928F-43C8-443D-8D93-0854B47A55E5}"/>
              </a:ext>
            </a:extLst>
          </p:cNvPr>
          <p:cNvPicPr/>
          <p:nvPr/>
        </p:nvPicPr>
        <p:blipFill>
          <a:blip r:embed="rId2" cstate="print"/>
          <a:stretch>
            <a:fillRect/>
          </a:stretch>
        </p:blipFill>
        <p:spPr>
          <a:xfrm>
            <a:off x="0" y="0"/>
            <a:ext cx="5029199" cy="10286999"/>
          </a:xfrm>
          <a:prstGeom prst="rect">
            <a:avLst/>
          </a:prstGeom>
        </p:spPr>
      </p:pic>
      <p:pic>
        <p:nvPicPr>
          <p:cNvPr id="16" name="object 3">
            <a:extLst>
              <a:ext uri="{FF2B5EF4-FFF2-40B4-BE49-F238E27FC236}">
                <a16:creationId xmlns:a16="http://schemas.microsoft.com/office/drawing/2014/main" id="{2A3B30F3-6D34-4D36-A86B-4B4C057A1187}"/>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35061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960686"/>
            <a:ext cx="12527360" cy="1323439"/>
          </a:xfrm>
          <a:prstGeom prst="rect">
            <a:avLst/>
          </a:prstGeom>
          <a:noFill/>
        </p:spPr>
        <p:txBody>
          <a:bodyPr wrap="square" rtlCol="0">
            <a:spAutoFit/>
          </a:bodyPr>
          <a:lstStyle/>
          <a:p>
            <a:r>
              <a:rPr lang="de-DE" sz="4000" b="1" dirty="0">
                <a:latin typeface="League Spartan" pitchFamily="2" charset="0"/>
              </a:rPr>
              <a:t>WORST CASE – SZENIARIO: WENN ES ERFORDERLICH</a:t>
            </a:r>
            <a:br>
              <a:rPr lang="de-DE" sz="4000" b="1" dirty="0">
                <a:latin typeface="League Spartan" pitchFamily="2" charset="0"/>
              </a:rPr>
            </a:br>
            <a:r>
              <a:rPr lang="de-DE" sz="4000" b="1" dirty="0">
                <a:latin typeface="League Spartan" pitchFamily="2" charset="0"/>
              </a:rPr>
              <a:t>WIRD, DIE WOHNUNG ZU VERLASSEN.</a:t>
            </a:r>
            <a:endParaRPr lang="de-AT" sz="4000" b="1" dirty="0">
              <a:latin typeface="League Spartan" pitchFamily="2" charset="0"/>
            </a:endParaRP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298910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Das Fluchtziel sollte nicht weiter weg sein, als Sie mit einer Tankfüllung erreichen können.</a:t>
            </a:r>
            <a:br>
              <a:rPr lang="de-DE" sz="2000" dirty="0">
                <a:latin typeface="Glacial Indifference" pitchFamily="50" charset="0"/>
              </a:rPr>
            </a:br>
            <a:r>
              <a:rPr lang="de-DE" sz="2000" dirty="0">
                <a:latin typeface="Glacial Indifference" pitchFamily="50" charset="0"/>
              </a:rPr>
              <a:t>Ist das Auto vollgetankt?</a:t>
            </a: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4273054"/>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Planen Sie vorab genau, was Sie mitnehmen werden (Kleidung, Hygieneartikel, Nahrung und Getränke, Wertsachen, Dokumente, Spielsachen für die Kinder, Erinnerungsstücke etc.).</a:t>
            </a:r>
            <a:endParaRPr lang="de-AT" sz="20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15608" y="5425182"/>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Gehen Sie davon aus, dass Ihre Wohnung nach Ihrer Abreise möglicherweise geplündert werden wird. Was Sie da lassen, werden Sie wahrscheinlich nicht mehr wiedersehen.</a:t>
            </a:r>
            <a:endParaRPr lang="de-AT" sz="2000" dirty="0">
              <a:latin typeface="Glacial Indifference" pitchFamily="50" charset="0"/>
            </a:endParaRPr>
          </a:p>
        </p:txBody>
      </p:sp>
      <p:sp>
        <p:nvSpPr>
          <p:cNvPr id="12" name="Textfeld 11">
            <a:extLst>
              <a:ext uri="{FF2B5EF4-FFF2-40B4-BE49-F238E27FC236}">
                <a16:creationId xmlns:a16="http://schemas.microsoft.com/office/drawing/2014/main" id="{5FE408CB-399F-4E38-BB8D-1E5B3C55590D}"/>
              </a:ext>
            </a:extLst>
          </p:cNvPr>
          <p:cNvSpPr txBox="1"/>
          <p:nvPr/>
        </p:nvSpPr>
        <p:spPr>
          <a:xfrm>
            <a:off x="5615608" y="6577310"/>
            <a:ext cx="11665296"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Planen Sie eine Fahrtstrecke (eventuell mit Ausweichmöglichkeiten, falls Wege versperrt sein) und versuchen Sie, auf schnellstem Weg vorerst einmal die Großstadt zu verlassen. Sind Sie in der Peripherie angelangt, fahren Sie über Land- und Nebenstraßen zu Ihrem Reiseziel.</a:t>
            </a:r>
            <a:endParaRPr lang="de-AT" sz="2000" dirty="0">
              <a:latin typeface="Glacial Indifference" pitchFamily="50" charset="0"/>
            </a:endParaRPr>
          </a:p>
        </p:txBody>
      </p:sp>
      <p:sp>
        <p:nvSpPr>
          <p:cNvPr id="9" name="Textfeld 8">
            <a:extLst>
              <a:ext uri="{FF2B5EF4-FFF2-40B4-BE49-F238E27FC236}">
                <a16:creationId xmlns:a16="http://schemas.microsoft.com/office/drawing/2014/main" id="{44B8FF02-EB70-4394-9FDB-E1BAA5280493}"/>
              </a:ext>
            </a:extLst>
          </p:cNvPr>
          <p:cNvSpPr txBox="1"/>
          <p:nvPr/>
        </p:nvSpPr>
        <p:spPr>
          <a:xfrm>
            <a:off x="5687616" y="8173680"/>
            <a:ext cx="11665296"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Glacial Indifference" pitchFamily="50" charset="0"/>
              </a:rPr>
              <a:t>Fahren Sie langsam und umsichtig, es werden viele Menschen unterwegs sein, die nervös und panisch sind. Die Unfallgefahr steigt enorm.</a:t>
            </a:r>
            <a:endParaRPr lang="de-AT" sz="2000" dirty="0">
              <a:latin typeface="Glacial Indifference" pitchFamily="50" charset="0"/>
            </a:endParaRPr>
          </a:p>
        </p:txBody>
      </p:sp>
      <p:pic>
        <p:nvPicPr>
          <p:cNvPr id="21" name="object 2">
            <a:extLst>
              <a:ext uri="{FF2B5EF4-FFF2-40B4-BE49-F238E27FC236}">
                <a16:creationId xmlns:a16="http://schemas.microsoft.com/office/drawing/2014/main" id="{E60B8869-232A-40BF-9876-8D5C3B11182E}"/>
              </a:ext>
            </a:extLst>
          </p:cNvPr>
          <p:cNvPicPr/>
          <p:nvPr/>
        </p:nvPicPr>
        <p:blipFill>
          <a:blip r:embed="rId2" cstate="print"/>
          <a:stretch>
            <a:fillRect/>
          </a:stretch>
        </p:blipFill>
        <p:spPr>
          <a:xfrm>
            <a:off x="0" y="0"/>
            <a:ext cx="5029199" cy="10286999"/>
          </a:xfrm>
          <a:prstGeom prst="rect">
            <a:avLst/>
          </a:prstGeom>
        </p:spPr>
      </p:pic>
      <p:pic>
        <p:nvPicPr>
          <p:cNvPr id="22" name="object 3">
            <a:extLst>
              <a:ext uri="{FF2B5EF4-FFF2-40B4-BE49-F238E27FC236}">
                <a16:creationId xmlns:a16="http://schemas.microsoft.com/office/drawing/2014/main" id="{ECDB327A-AF18-4D64-9F25-8E3A7E064762}"/>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9727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960686"/>
            <a:ext cx="12527360" cy="707886"/>
          </a:xfrm>
          <a:prstGeom prst="rect">
            <a:avLst/>
          </a:prstGeom>
          <a:noFill/>
        </p:spPr>
        <p:txBody>
          <a:bodyPr wrap="square" rtlCol="0">
            <a:spAutoFit/>
          </a:bodyPr>
          <a:lstStyle/>
          <a:p>
            <a:r>
              <a:rPr lang="de-DE" sz="4000" b="1" dirty="0">
                <a:latin typeface="League Spartan" pitchFamily="2" charset="0"/>
              </a:rPr>
              <a:t>ZUM SCHLUSS</a:t>
            </a:r>
            <a:endParaRPr lang="de-AT" sz="4000" b="1" dirty="0">
              <a:latin typeface="League Spartan" pitchFamily="2"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15608" y="4243437"/>
            <a:ext cx="11665296" cy="461665"/>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Besinnen Sie sich auf die wesentlichen Dinge im Leben und auf Ihre Stärken.</a:t>
            </a:r>
            <a:endParaRPr lang="de-AT" sz="2400" dirty="0">
              <a:latin typeface="Glacial Indifference" pitchFamily="50" charset="0"/>
            </a:endParaRPr>
          </a:p>
        </p:txBody>
      </p:sp>
      <p:sp>
        <p:nvSpPr>
          <p:cNvPr id="11" name="Textfeld 10">
            <a:extLst>
              <a:ext uri="{FF2B5EF4-FFF2-40B4-BE49-F238E27FC236}">
                <a16:creationId xmlns:a16="http://schemas.microsoft.com/office/drawing/2014/main" id="{166457BD-022F-4568-AD7C-30563B3F096D}"/>
              </a:ext>
            </a:extLst>
          </p:cNvPr>
          <p:cNvSpPr txBox="1"/>
          <p:nvPr/>
        </p:nvSpPr>
        <p:spPr>
          <a:xfrm>
            <a:off x="5615608" y="6178361"/>
            <a:ext cx="11665296" cy="830997"/>
          </a:xfrm>
          <a:prstGeom prst="rect">
            <a:avLst/>
          </a:prstGeom>
          <a:noFill/>
        </p:spPr>
        <p:txBody>
          <a:bodyPr wrap="square" rtlCol="0">
            <a:spAutoFit/>
          </a:bodyPr>
          <a:lstStyle/>
          <a:p>
            <a:r>
              <a:rPr lang="de-DE" sz="2400" dirty="0">
                <a:latin typeface="Glacial Indifference" pitchFamily="50" charset="0"/>
              </a:rPr>
              <a:t>Dann ist auch ein Blackout keine Bedrohung, sondern eine Herausforderung, die es zu meistern gilt.</a:t>
            </a:r>
            <a:endParaRPr lang="de-AT" sz="2400" dirty="0">
              <a:latin typeface="Glacial Indifference" pitchFamily="50" charset="0"/>
            </a:endParaRPr>
          </a:p>
        </p:txBody>
      </p:sp>
      <p:sp>
        <p:nvSpPr>
          <p:cNvPr id="9" name="Textfeld 8">
            <a:extLst>
              <a:ext uri="{FF2B5EF4-FFF2-40B4-BE49-F238E27FC236}">
                <a16:creationId xmlns:a16="http://schemas.microsoft.com/office/drawing/2014/main" id="{2FD9FC5C-A5F3-4468-81FA-C5D350C71030}"/>
              </a:ext>
            </a:extLst>
          </p:cNvPr>
          <p:cNvSpPr txBox="1"/>
          <p:nvPr/>
        </p:nvSpPr>
        <p:spPr>
          <a:xfrm>
            <a:off x="5615608" y="3264942"/>
            <a:ext cx="11665296" cy="461665"/>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Bleiben Sie ruhig und kontrolliert.</a:t>
            </a:r>
            <a:endParaRPr lang="de-AT" sz="2400" dirty="0">
              <a:latin typeface="Glacial Indifference" pitchFamily="50" charset="0"/>
            </a:endParaRPr>
          </a:p>
        </p:txBody>
      </p:sp>
      <p:sp>
        <p:nvSpPr>
          <p:cNvPr id="12" name="Textfeld 11">
            <a:extLst>
              <a:ext uri="{FF2B5EF4-FFF2-40B4-BE49-F238E27FC236}">
                <a16:creationId xmlns:a16="http://schemas.microsoft.com/office/drawing/2014/main" id="{79DFBC8A-A916-4200-9EBC-C748B78152FC}"/>
              </a:ext>
            </a:extLst>
          </p:cNvPr>
          <p:cNvSpPr txBox="1"/>
          <p:nvPr/>
        </p:nvSpPr>
        <p:spPr>
          <a:xfrm>
            <a:off x="5616001" y="5179541"/>
            <a:ext cx="11665296" cy="461665"/>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Kümmern Sie sich um Ihre Mitmenschen.</a:t>
            </a:r>
            <a:endParaRPr lang="de-AT" sz="2400" dirty="0">
              <a:latin typeface="Glacial Indifference" pitchFamily="50" charset="0"/>
            </a:endParaRPr>
          </a:p>
        </p:txBody>
      </p:sp>
      <p:pic>
        <p:nvPicPr>
          <p:cNvPr id="14" name="object 2">
            <a:extLst>
              <a:ext uri="{FF2B5EF4-FFF2-40B4-BE49-F238E27FC236}">
                <a16:creationId xmlns:a16="http://schemas.microsoft.com/office/drawing/2014/main" id="{DBF5183E-2988-40E3-9356-05AC2B3220C0}"/>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FAA78619-D4CB-400E-ABB7-3A9F41D067B6}"/>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04232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2694"/>
            <a:ext cx="11305256" cy="2308324"/>
          </a:xfrm>
          <a:prstGeom prst="rect">
            <a:avLst/>
          </a:prstGeom>
          <a:noFill/>
        </p:spPr>
        <p:txBody>
          <a:bodyPr wrap="square" rtlCol="0">
            <a:spAutoFit/>
          </a:bodyPr>
          <a:lstStyle/>
          <a:p>
            <a:r>
              <a:rPr lang="de-AT" sz="7200" b="1" dirty="0">
                <a:latin typeface="League Spartan" pitchFamily="2" charset="0"/>
              </a:rPr>
              <a:t>WIE LANGE DAUERT </a:t>
            </a:r>
          </a:p>
          <a:p>
            <a:r>
              <a:rPr lang="de-AT" sz="7200" b="1" dirty="0">
                <a:latin typeface="League Spartan" pitchFamily="2" charset="0"/>
              </a:rPr>
              <a:t>EIN BLACKOUT?</a:t>
            </a:r>
          </a:p>
        </p:txBody>
      </p:sp>
      <p:sp>
        <p:nvSpPr>
          <p:cNvPr id="5" name="Textfeld 4">
            <a:extLst>
              <a:ext uri="{FF2B5EF4-FFF2-40B4-BE49-F238E27FC236}">
                <a16:creationId xmlns:a16="http://schemas.microsoft.com/office/drawing/2014/main" id="{E8295293-BF8F-4207-A56C-80D408617512}"/>
              </a:ext>
            </a:extLst>
          </p:cNvPr>
          <p:cNvSpPr txBox="1"/>
          <p:nvPr/>
        </p:nvSpPr>
        <p:spPr>
          <a:xfrm>
            <a:off x="5767686" y="3636851"/>
            <a:ext cx="11665296" cy="830997"/>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Die Dauer eines Blackouts lässt sich nicht abschätzen. Im optimistischen Fall kann ein Blackout innerhalb von 1-2 Tagen technisch behoben werden.</a:t>
            </a:r>
            <a:endParaRPr lang="de-AT" sz="2400" dirty="0">
              <a:latin typeface="Glacial Indifference" pitchFamily="50" charset="0"/>
            </a:endParaRPr>
          </a:p>
        </p:txBody>
      </p:sp>
      <p:sp>
        <p:nvSpPr>
          <p:cNvPr id="6" name="Textfeld 5">
            <a:extLst>
              <a:ext uri="{FF2B5EF4-FFF2-40B4-BE49-F238E27FC236}">
                <a16:creationId xmlns:a16="http://schemas.microsoft.com/office/drawing/2014/main" id="{C90085B8-293E-43C2-A3BA-843E7059CFCC}"/>
              </a:ext>
            </a:extLst>
          </p:cNvPr>
          <p:cNvSpPr txBox="1"/>
          <p:nvPr/>
        </p:nvSpPr>
        <p:spPr>
          <a:xfrm>
            <a:off x="5767686" y="4721713"/>
            <a:ext cx="11665296" cy="830997"/>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Auch unter dieser optimistischen Annahme werden die Folgen (Wiederherstellung der Lieferketten, Beseitigung der Schäden etc.) einige Wochen andauern.</a:t>
            </a:r>
            <a:endParaRPr lang="de-AT" sz="2400" dirty="0">
              <a:latin typeface="Glacial Indifference" pitchFamily="50"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769935" y="5823560"/>
            <a:ext cx="11665296" cy="1200329"/>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Je nach Blackout-Ursache kann der totale Stromausfall auch mehrere Tage bis mehrere Wochen dauern. Eine Dauer von vier Wochen erscheint bei einem europaweiten Blackout als durchaus realistisch.</a:t>
            </a:r>
            <a:endParaRPr lang="de-AT" sz="2400" dirty="0">
              <a:latin typeface="Glacial Indifference" pitchFamily="50" charset="0"/>
            </a:endParaRPr>
          </a:p>
        </p:txBody>
      </p:sp>
      <p:sp>
        <p:nvSpPr>
          <p:cNvPr id="8" name="Textfeld 7">
            <a:extLst>
              <a:ext uri="{FF2B5EF4-FFF2-40B4-BE49-F238E27FC236}">
                <a16:creationId xmlns:a16="http://schemas.microsoft.com/office/drawing/2014/main" id="{7B8D15FD-DD28-453B-A40C-76E5A0A40023}"/>
              </a:ext>
            </a:extLst>
          </p:cNvPr>
          <p:cNvSpPr txBox="1"/>
          <p:nvPr/>
        </p:nvSpPr>
        <p:spPr>
          <a:xfrm>
            <a:off x="5767686" y="7249189"/>
            <a:ext cx="11665296" cy="1200329"/>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Glacial Indifference" pitchFamily="50" charset="0"/>
              </a:rPr>
              <a:t>Jeder Einzelne muss bei seinem persönlichen Blackout-Vorsorgeprogramm eine Zeitspanne definieren, für die er Vorsorgen kann und will. Diese angenommene Zeitspanne bildet die Grundlage für alle weiteren Vorsorge-Überlegungen.</a:t>
            </a:r>
            <a:endParaRPr lang="de-AT" sz="2400" dirty="0">
              <a:latin typeface="Glacial Indifference" pitchFamily="50" charset="0"/>
            </a:endParaRPr>
          </a:p>
        </p:txBody>
      </p:sp>
      <p:pic>
        <p:nvPicPr>
          <p:cNvPr id="9" name="object 2">
            <a:extLst>
              <a:ext uri="{FF2B5EF4-FFF2-40B4-BE49-F238E27FC236}">
                <a16:creationId xmlns:a16="http://schemas.microsoft.com/office/drawing/2014/main" id="{9C480554-C5EC-43FC-AEE5-C6605A92F002}"/>
              </a:ext>
            </a:extLst>
          </p:cNvPr>
          <p:cNvPicPr/>
          <p:nvPr/>
        </p:nvPicPr>
        <p:blipFill>
          <a:blip r:embed="rId2" cstate="print"/>
          <a:stretch>
            <a:fillRect/>
          </a:stretch>
        </p:blipFill>
        <p:spPr>
          <a:xfrm>
            <a:off x="0" y="0"/>
            <a:ext cx="5029199" cy="10286999"/>
          </a:xfrm>
          <a:prstGeom prst="rect">
            <a:avLst/>
          </a:prstGeom>
        </p:spPr>
      </p:pic>
      <p:pic>
        <p:nvPicPr>
          <p:cNvPr id="10" name="object 3">
            <a:extLst>
              <a:ext uri="{FF2B5EF4-FFF2-40B4-BE49-F238E27FC236}">
                <a16:creationId xmlns:a16="http://schemas.microsoft.com/office/drawing/2014/main" id="{2026A149-A9AA-4F8A-977A-A42C5F9F0E54}"/>
              </a:ext>
            </a:extLst>
          </p:cNvPr>
          <p:cNvPicPr/>
          <p:nvPr/>
        </p:nvPicPr>
        <p:blipFill>
          <a:blip r:embed="rId3" cstate="print"/>
          <a:stretch>
            <a:fillRect/>
          </a:stretch>
        </p:blipFill>
        <p:spPr>
          <a:xfrm>
            <a:off x="14370877" y="8780968"/>
            <a:ext cx="3486149" cy="952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2694"/>
            <a:ext cx="12673408" cy="2123658"/>
          </a:xfrm>
          <a:prstGeom prst="rect">
            <a:avLst/>
          </a:prstGeom>
          <a:noFill/>
        </p:spPr>
        <p:txBody>
          <a:bodyPr wrap="square" rtlCol="0">
            <a:spAutoFit/>
          </a:bodyPr>
          <a:lstStyle/>
          <a:p>
            <a:r>
              <a:rPr lang="de-AT" sz="6600" b="1" dirty="0">
                <a:latin typeface="League Spartan" pitchFamily="2" charset="0"/>
              </a:rPr>
              <a:t>AUSWIRKUNGEN EINES BLACKOUTS – DENKEN SIE AN:</a:t>
            </a:r>
          </a:p>
        </p:txBody>
      </p:sp>
      <p:sp>
        <p:nvSpPr>
          <p:cNvPr id="5" name="Textfeld 4">
            <a:extLst>
              <a:ext uri="{FF2B5EF4-FFF2-40B4-BE49-F238E27FC236}">
                <a16:creationId xmlns:a16="http://schemas.microsoft.com/office/drawing/2014/main" id="{E8295293-BF8F-4207-A56C-80D408617512}"/>
              </a:ext>
            </a:extLst>
          </p:cNvPr>
          <p:cNvSpPr txBox="1"/>
          <p:nvPr/>
        </p:nvSpPr>
        <p:spPr>
          <a:xfrm>
            <a:off x="5767686" y="363685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Licht</a:t>
            </a:r>
            <a:endParaRPr lang="de-AT" sz="2800" dirty="0">
              <a:latin typeface="Glacial Indifference" pitchFamily="50" charset="0"/>
            </a:endParaRPr>
          </a:p>
        </p:txBody>
      </p:sp>
      <p:sp>
        <p:nvSpPr>
          <p:cNvPr id="6" name="Textfeld 5">
            <a:extLst>
              <a:ext uri="{FF2B5EF4-FFF2-40B4-BE49-F238E27FC236}">
                <a16:creationId xmlns:a16="http://schemas.microsoft.com/office/drawing/2014/main" id="{C90085B8-293E-43C2-A3BA-843E7059CFCC}"/>
              </a:ext>
            </a:extLst>
          </p:cNvPr>
          <p:cNvSpPr txBox="1"/>
          <p:nvPr/>
        </p:nvSpPr>
        <p:spPr>
          <a:xfrm>
            <a:off x="5759624" y="4219907"/>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Radio/Fernsehen</a:t>
            </a:r>
            <a:endParaRPr lang="de-AT" sz="2800" dirty="0">
              <a:latin typeface="Glacial Indifference" pitchFamily="50"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759624" y="481950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Heizung</a:t>
            </a:r>
          </a:p>
        </p:txBody>
      </p:sp>
      <p:sp>
        <p:nvSpPr>
          <p:cNvPr id="8" name="Textfeld 7">
            <a:extLst>
              <a:ext uri="{FF2B5EF4-FFF2-40B4-BE49-F238E27FC236}">
                <a16:creationId xmlns:a16="http://schemas.microsoft.com/office/drawing/2014/main" id="{7B8D15FD-DD28-453B-A40C-76E5A0A40023}"/>
              </a:ext>
            </a:extLst>
          </p:cNvPr>
          <p:cNvSpPr txBox="1"/>
          <p:nvPr/>
        </p:nvSpPr>
        <p:spPr>
          <a:xfrm>
            <a:off x="5790939" y="541909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Internet</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814192" y="602477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Telefon/Mobilfunk</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806130" y="660783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Kühlschrank</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806130" y="720742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Wasserversorgung</a:t>
            </a:r>
          </a:p>
        </p:txBody>
      </p:sp>
      <p:sp>
        <p:nvSpPr>
          <p:cNvPr id="12" name="Textfeld 11">
            <a:extLst>
              <a:ext uri="{FF2B5EF4-FFF2-40B4-BE49-F238E27FC236}">
                <a16:creationId xmlns:a16="http://schemas.microsoft.com/office/drawing/2014/main" id="{2400AABD-B39D-4404-A72C-3B83A38625BD}"/>
              </a:ext>
            </a:extLst>
          </p:cNvPr>
          <p:cNvSpPr txBox="1"/>
          <p:nvPr/>
        </p:nvSpPr>
        <p:spPr>
          <a:xfrm>
            <a:off x="5837445" y="7807019"/>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Abwasser/Kanalisation</a:t>
            </a:r>
            <a:endParaRPr lang="de-AT" sz="2800" dirty="0">
              <a:latin typeface="Glacial Indifference" pitchFamily="50" charset="0"/>
            </a:endParaRPr>
          </a:p>
        </p:txBody>
      </p:sp>
      <p:sp>
        <p:nvSpPr>
          <p:cNvPr id="13" name="Textfeld 12">
            <a:extLst>
              <a:ext uri="{FF2B5EF4-FFF2-40B4-BE49-F238E27FC236}">
                <a16:creationId xmlns:a16="http://schemas.microsoft.com/office/drawing/2014/main" id="{25C053EC-0B57-48E0-870C-BF6D5D36B247}"/>
              </a:ext>
            </a:extLst>
          </p:cNvPr>
          <p:cNvSpPr txBox="1"/>
          <p:nvPr/>
        </p:nvSpPr>
        <p:spPr>
          <a:xfrm>
            <a:off x="5837445" y="839007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Öffnen des Garagentors</a:t>
            </a:r>
            <a:endParaRPr lang="de-AT" sz="2800" dirty="0">
              <a:latin typeface="Glacial Indifference" pitchFamily="50" charset="0"/>
            </a:endParaRPr>
          </a:p>
        </p:txBody>
      </p:sp>
      <p:pic>
        <p:nvPicPr>
          <p:cNvPr id="14" name="object 2">
            <a:extLst>
              <a:ext uri="{FF2B5EF4-FFF2-40B4-BE49-F238E27FC236}">
                <a16:creationId xmlns:a16="http://schemas.microsoft.com/office/drawing/2014/main" id="{579ED159-6A94-416A-966E-C13A33EBF0A6}"/>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82FE4C9E-840D-4409-BBD8-AA37CE7DC1BC}"/>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25765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2694"/>
            <a:ext cx="12673408" cy="2123658"/>
          </a:xfrm>
          <a:prstGeom prst="rect">
            <a:avLst/>
          </a:prstGeom>
          <a:noFill/>
        </p:spPr>
        <p:txBody>
          <a:bodyPr wrap="square" rtlCol="0">
            <a:spAutoFit/>
          </a:bodyPr>
          <a:lstStyle/>
          <a:p>
            <a:r>
              <a:rPr lang="de-AT" sz="6600" b="1" dirty="0">
                <a:latin typeface="League Spartan" pitchFamily="2" charset="0"/>
              </a:rPr>
              <a:t>AUSWIRKUNGEN EINES BLACKOUTS – DENKEN SIE AN:</a:t>
            </a:r>
          </a:p>
        </p:txBody>
      </p:sp>
      <p:sp>
        <p:nvSpPr>
          <p:cNvPr id="5" name="Textfeld 4">
            <a:extLst>
              <a:ext uri="{FF2B5EF4-FFF2-40B4-BE49-F238E27FC236}">
                <a16:creationId xmlns:a16="http://schemas.microsoft.com/office/drawing/2014/main" id="{E8295293-BF8F-4207-A56C-80D408617512}"/>
              </a:ext>
            </a:extLst>
          </p:cNvPr>
          <p:cNvSpPr txBox="1"/>
          <p:nvPr/>
        </p:nvSpPr>
        <p:spPr>
          <a:xfrm>
            <a:off x="5767686" y="363685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Ausfall der Verkehrsleitsysteme (Ampeln etc.)</a:t>
            </a:r>
            <a:endParaRPr lang="de-AT" sz="2800" dirty="0">
              <a:latin typeface="Glacial Indifference" pitchFamily="50" charset="0"/>
            </a:endParaRPr>
          </a:p>
        </p:txBody>
      </p:sp>
      <p:sp>
        <p:nvSpPr>
          <p:cNvPr id="6" name="Textfeld 5">
            <a:extLst>
              <a:ext uri="{FF2B5EF4-FFF2-40B4-BE49-F238E27FC236}">
                <a16:creationId xmlns:a16="http://schemas.microsoft.com/office/drawing/2014/main" id="{C90085B8-293E-43C2-A3BA-843E7059CFCC}"/>
              </a:ext>
            </a:extLst>
          </p:cNvPr>
          <p:cNvSpPr txBox="1"/>
          <p:nvPr/>
        </p:nvSpPr>
        <p:spPr>
          <a:xfrm>
            <a:off x="5759624" y="4219907"/>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Ausfall der Straßenbeleuchtung</a:t>
            </a:r>
            <a:endParaRPr lang="de-AT" sz="2800" dirty="0">
              <a:latin typeface="Glacial Indifference" pitchFamily="50"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759624" y="481950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Blockade von Parkgaragen, Schrankenanlagen etc.</a:t>
            </a:r>
          </a:p>
        </p:txBody>
      </p:sp>
      <p:sp>
        <p:nvSpPr>
          <p:cNvPr id="8" name="Textfeld 7">
            <a:extLst>
              <a:ext uri="{FF2B5EF4-FFF2-40B4-BE49-F238E27FC236}">
                <a16:creationId xmlns:a16="http://schemas.microsoft.com/office/drawing/2014/main" id="{7B8D15FD-DD28-453B-A40C-76E5A0A40023}"/>
              </a:ext>
            </a:extLst>
          </p:cNvPr>
          <p:cNvSpPr txBox="1"/>
          <p:nvPr/>
        </p:nvSpPr>
        <p:spPr>
          <a:xfrm>
            <a:off x="5790939" y="541909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Ausfall von Tunnelbeleuchtungen und Tunnel-Leitsystemen</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814192" y="602477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Öffentliche Verkehrsmittel, die mit Strom betrieben werden, fallen aus</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806130" y="660783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Tankstellen ohne Strom</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806130" y="720742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Wie komme ich nach Hause?</a:t>
            </a:r>
          </a:p>
        </p:txBody>
      </p:sp>
      <p:sp>
        <p:nvSpPr>
          <p:cNvPr id="12" name="Textfeld 11">
            <a:extLst>
              <a:ext uri="{FF2B5EF4-FFF2-40B4-BE49-F238E27FC236}">
                <a16:creationId xmlns:a16="http://schemas.microsoft.com/office/drawing/2014/main" id="{2400AABD-B39D-4404-A72C-3B83A38625BD}"/>
              </a:ext>
            </a:extLst>
          </p:cNvPr>
          <p:cNvSpPr txBox="1"/>
          <p:nvPr/>
        </p:nvSpPr>
        <p:spPr>
          <a:xfrm>
            <a:off x="5837445" y="7807019"/>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Was ist mit Kindern und anderen Familienangehörigen?</a:t>
            </a:r>
            <a:endParaRPr lang="de-AT" sz="2800" dirty="0">
              <a:latin typeface="Glacial Indifference" pitchFamily="50" charset="0"/>
            </a:endParaRPr>
          </a:p>
        </p:txBody>
      </p:sp>
      <p:sp>
        <p:nvSpPr>
          <p:cNvPr id="13" name="Textfeld 12">
            <a:extLst>
              <a:ext uri="{FF2B5EF4-FFF2-40B4-BE49-F238E27FC236}">
                <a16:creationId xmlns:a16="http://schemas.microsoft.com/office/drawing/2014/main" id="{25C053EC-0B57-48E0-870C-BF6D5D36B247}"/>
              </a:ext>
            </a:extLst>
          </p:cNvPr>
          <p:cNvSpPr txBox="1"/>
          <p:nvPr/>
        </p:nvSpPr>
        <p:spPr>
          <a:xfrm>
            <a:off x="5837445" y="839007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Bankomaten ohne Funktion</a:t>
            </a:r>
            <a:endParaRPr lang="de-AT" sz="2800" dirty="0">
              <a:latin typeface="Glacial Indifference" pitchFamily="50" charset="0"/>
            </a:endParaRPr>
          </a:p>
        </p:txBody>
      </p:sp>
      <p:sp>
        <p:nvSpPr>
          <p:cNvPr id="14" name="Textfeld 13">
            <a:extLst>
              <a:ext uri="{FF2B5EF4-FFF2-40B4-BE49-F238E27FC236}">
                <a16:creationId xmlns:a16="http://schemas.microsoft.com/office/drawing/2014/main" id="{28878D8F-9757-4D23-97F8-AEC4333AAC3E}"/>
              </a:ext>
            </a:extLst>
          </p:cNvPr>
          <p:cNvSpPr txBox="1"/>
          <p:nvPr/>
        </p:nvSpPr>
        <p:spPr>
          <a:xfrm>
            <a:off x="5852103" y="9006207"/>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Bankfilialen schließen</a:t>
            </a:r>
            <a:endParaRPr lang="de-AT" sz="2800" dirty="0">
              <a:latin typeface="Glacial Indifference" pitchFamily="50" charset="0"/>
            </a:endParaRPr>
          </a:p>
        </p:txBody>
      </p:sp>
      <p:pic>
        <p:nvPicPr>
          <p:cNvPr id="15" name="object 2">
            <a:extLst>
              <a:ext uri="{FF2B5EF4-FFF2-40B4-BE49-F238E27FC236}">
                <a16:creationId xmlns:a16="http://schemas.microsoft.com/office/drawing/2014/main" id="{7E6DD154-9ADE-4675-843D-EA5B5407B832}"/>
              </a:ext>
            </a:extLst>
          </p:cNvPr>
          <p:cNvPicPr/>
          <p:nvPr/>
        </p:nvPicPr>
        <p:blipFill>
          <a:blip r:embed="rId2" cstate="print"/>
          <a:stretch>
            <a:fillRect/>
          </a:stretch>
        </p:blipFill>
        <p:spPr>
          <a:xfrm>
            <a:off x="0" y="0"/>
            <a:ext cx="5029199" cy="10286999"/>
          </a:xfrm>
          <a:prstGeom prst="rect">
            <a:avLst/>
          </a:prstGeom>
        </p:spPr>
      </p:pic>
      <p:pic>
        <p:nvPicPr>
          <p:cNvPr id="16" name="object 3">
            <a:extLst>
              <a:ext uri="{FF2B5EF4-FFF2-40B4-BE49-F238E27FC236}">
                <a16:creationId xmlns:a16="http://schemas.microsoft.com/office/drawing/2014/main" id="{0CF3BAA8-E01D-4967-A422-800835E2936E}"/>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647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2694"/>
            <a:ext cx="12673408" cy="2123658"/>
          </a:xfrm>
          <a:prstGeom prst="rect">
            <a:avLst/>
          </a:prstGeom>
          <a:noFill/>
        </p:spPr>
        <p:txBody>
          <a:bodyPr wrap="square" rtlCol="0">
            <a:spAutoFit/>
          </a:bodyPr>
          <a:lstStyle/>
          <a:p>
            <a:r>
              <a:rPr lang="de-AT" sz="6600" b="1" dirty="0">
                <a:latin typeface="League Spartan" pitchFamily="2" charset="0"/>
              </a:rPr>
              <a:t>AUSWIRKUNGEN EINES BLACKOUTS – DENKEN SIE AN:</a:t>
            </a:r>
          </a:p>
        </p:txBody>
      </p:sp>
      <p:sp>
        <p:nvSpPr>
          <p:cNvPr id="6" name="Textfeld 5">
            <a:extLst>
              <a:ext uri="{FF2B5EF4-FFF2-40B4-BE49-F238E27FC236}">
                <a16:creationId xmlns:a16="http://schemas.microsoft.com/office/drawing/2014/main" id="{C90085B8-293E-43C2-A3BA-843E7059CFCC}"/>
              </a:ext>
            </a:extLst>
          </p:cNvPr>
          <p:cNvSpPr txBox="1"/>
          <p:nvPr/>
        </p:nvSpPr>
        <p:spPr>
          <a:xfrm>
            <a:off x="5615608" y="3306125"/>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Sämtliche Geschäfte schließen bzw. sperren nicht auf (Kassensysteme, elektronische Türen, Kühlanlagen etc.)</a:t>
            </a:r>
            <a:endParaRPr lang="de-AT" sz="2800" dirty="0">
              <a:latin typeface="Glacial Indifference" pitchFamily="50"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15608" y="4306038"/>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Sämtliche Betriebe, die über keine eigene Notstromversorgung verfügen, stehen still</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46923" y="533884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Krankenhäuser haben Notstromversorgung für max. 48h</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5944521"/>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Lifte fallen aus bzw. stehen still</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577310"/>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Die Einsatzorganisationen Rettung, Feuerwehr und Polizei sind selbst betroffen und überlastet</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662114" y="760890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Die Menschen werden kopflos, Panik bricht aus</a:t>
            </a:r>
          </a:p>
        </p:txBody>
      </p:sp>
      <p:sp>
        <p:nvSpPr>
          <p:cNvPr id="12" name="Textfeld 11">
            <a:extLst>
              <a:ext uri="{FF2B5EF4-FFF2-40B4-BE49-F238E27FC236}">
                <a16:creationId xmlns:a16="http://schemas.microsoft.com/office/drawing/2014/main" id="{2400AABD-B39D-4404-A72C-3B83A38625BD}"/>
              </a:ext>
            </a:extLst>
          </p:cNvPr>
          <p:cNvSpPr txBox="1"/>
          <p:nvPr/>
        </p:nvSpPr>
        <p:spPr>
          <a:xfrm>
            <a:off x="5693429" y="8208499"/>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In den Großstädten kann es zu Gewalt und Plünderungen </a:t>
            </a:r>
            <a:br>
              <a:rPr lang="de-DE" sz="2800" dirty="0">
                <a:latin typeface="Glacial Indifference" pitchFamily="50" charset="0"/>
              </a:rPr>
            </a:br>
            <a:r>
              <a:rPr lang="de-DE" sz="2800" dirty="0">
                <a:latin typeface="Glacial Indifference" pitchFamily="50" charset="0"/>
              </a:rPr>
              <a:t>kommen</a:t>
            </a:r>
            <a:endParaRPr lang="de-AT" sz="2800" dirty="0">
              <a:latin typeface="Glacial Indifference" pitchFamily="50" charset="0"/>
            </a:endParaRPr>
          </a:p>
        </p:txBody>
      </p:sp>
      <p:sp>
        <p:nvSpPr>
          <p:cNvPr id="13" name="Textfeld 12">
            <a:extLst>
              <a:ext uri="{FF2B5EF4-FFF2-40B4-BE49-F238E27FC236}">
                <a16:creationId xmlns:a16="http://schemas.microsoft.com/office/drawing/2014/main" id="{25C053EC-0B57-48E0-870C-BF6D5D36B247}"/>
              </a:ext>
            </a:extLst>
          </p:cNvPr>
          <p:cNvSpPr txBox="1"/>
          <p:nvPr/>
        </p:nvSpPr>
        <p:spPr>
          <a:xfrm>
            <a:off x="5693429" y="9150434"/>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Das allgemeine Gefahrenpotential steigt exponentiell</a:t>
            </a:r>
            <a:endParaRPr lang="de-AT" sz="2800" dirty="0">
              <a:latin typeface="Glacial Indifference" pitchFamily="50" charset="0"/>
            </a:endParaRPr>
          </a:p>
        </p:txBody>
      </p:sp>
      <p:pic>
        <p:nvPicPr>
          <p:cNvPr id="14" name="object 2">
            <a:extLst>
              <a:ext uri="{FF2B5EF4-FFF2-40B4-BE49-F238E27FC236}">
                <a16:creationId xmlns:a16="http://schemas.microsoft.com/office/drawing/2014/main" id="{B3F4C7E9-2C44-49DD-A95B-EC9732EF1DE0}"/>
              </a:ext>
            </a:extLst>
          </p:cNvPr>
          <p:cNvPicPr/>
          <p:nvPr/>
        </p:nvPicPr>
        <p:blipFill>
          <a:blip r:embed="rId2" cstate="print"/>
          <a:stretch>
            <a:fillRect/>
          </a:stretch>
        </p:blipFill>
        <p:spPr>
          <a:xfrm>
            <a:off x="0" y="0"/>
            <a:ext cx="5029199" cy="10286999"/>
          </a:xfrm>
          <a:prstGeom prst="rect">
            <a:avLst/>
          </a:prstGeom>
        </p:spPr>
      </p:pic>
      <p:pic>
        <p:nvPicPr>
          <p:cNvPr id="15" name="object 3">
            <a:extLst>
              <a:ext uri="{FF2B5EF4-FFF2-40B4-BE49-F238E27FC236}">
                <a16:creationId xmlns:a16="http://schemas.microsoft.com/office/drawing/2014/main" id="{FD7894FC-7BA7-4BB2-A377-5D7A0365C77F}"/>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8093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79079" y="2472854"/>
            <a:ext cx="12673408" cy="1200329"/>
          </a:xfrm>
          <a:prstGeom prst="rect">
            <a:avLst/>
          </a:prstGeom>
          <a:noFill/>
        </p:spPr>
        <p:txBody>
          <a:bodyPr wrap="square" rtlCol="0">
            <a:spAutoFit/>
          </a:bodyPr>
          <a:lstStyle/>
          <a:p>
            <a:r>
              <a:rPr lang="de-AT" sz="7200" b="1" dirty="0">
                <a:latin typeface="League Spartan" pitchFamily="2" charset="0"/>
              </a:rPr>
              <a:t>VORSORGEMASSNAHMEN</a:t>
            </a:r>
          </a:p>
        </p:txBody>
      </p:sp>
      <p:sp>
        <p:nvSpPr>
          <p:cNvPr id="14" name="Textfeld 13">
            <a:extLst>
              <a:ext uri="{FF2B5EF4-FFF2-40B4-BE49-F238E27FC236}">
                <a16:creationId xmlns:a16="http://schemas.microsoft.com/office/drawing/2014/main" id="{1B123340-B818-43C0-B3FD-13A6E6654AD8}"/>
              </a:ext>
            </a:extLst>
          </p:cNvPr>
          <p:cNvSpPr txBox="1"/>
          <p:nvPr/>
        </p:nvSpPr>
        <p:spPr>
          <a:xfrm>
            <a:off x="5779079" y="4633094"/>
            <a:ext cx="11743117" cy="1754326"/>
          </a:xfrm>
          <a:prstGeom prst="rect">
            <a:avLst/>
          </a:prstGeom>
          <a:noFill/>
        </p:spPr>
        <p:txBody>
          <a:bodyPr wrap="square" rtlCol="0">
            <a:spAutoFit/>
          </a:bodyPr>
          <a:lstStyle/>
          <a:p>
            <a:r>
              <a:rPr lang="de-AT" sz="3600" b="1" dirty="0">
                <a:latin typeface="Glacial Indifference" pitchFamily="50" charset="0"/>
              </a:rPr>
              <a:t>„I am </a:t>
            </a:r>
            <a:r>
              <a:rPr lang="de-AT" sz="3600" b="1" dirty="0" err="1">
                <a:latin typeface="Glacial Indifference" pitchFamily="50" charset="0"/>
              </a:rPr>
              <a:t>prepared</a:t>
            </a:r>
            <a:r>
              <a:rPr lang="de-AT" sz="3600" b="1" dirty="0">
                <a:latin typeface="Glacial Indifference" pitchFamily="50" charset="0"/>
              </a:rPr>
              <a:t> </a:t>
            </a:r>
            <a:r>
              <a:rPr lang="de-AT" sz="3600" b="1" dirty="0" err="1">
                <a:latin typeface="Glacial Indifference" pitchFamily="50" charset="0"/>
              </a:rPr>
              <a:t>for</a:t>
            </a:r>
            <a:r>
              <a:rPr lang="de-AT" sz="3600" b="1" dirty="0">
                <a:latin typeface="Glacial Indifference" pitchFamily="50" charset="0"/>
              </a:rPr>
              <a:t> the </a:t>
            </a:r>
            <a:r>
              <a:rPr lang="de-AT" sz="3600" b="1" dirty="0" err="1">
                <a:latin typeface="Glacial Indifference" pitchFamily="50" charset="0"/>
              </a:rPr>
              <a:t>worst</a:t>
            </a:r>
            <a:r>
              <a:rPr lang="de-AT" sz="3600" b="1" dirty="0">
                <a:latin typeface="Glacial Indifference" pitchFamily="50" charset="0"/>
              </a:rPr>
              <a:t>, but </a:t>
            </a:r>
            <a:r>
              <a:rPr lang="de-AT" sz="3600" b="1" dirty="0" err="1">
                <a:latin typeface="Glacial Indifference" pitchFamily="50" charset="0"/>
              </a:rPr>
              <a:t>hope</a:t>
            </a:r>
            <a:r>
              <a:rPr lang="de-AT" sz="3600" b="1" dirty="0">
                <a:latin typeface="Glacial Indifference" pitchFamily="50" charset="0"/>
              </a:rPr>
              <a:t> </a:t>
            </a:r>
            <a:r>
              <a:rPr lang="de-AT" sz="3600" b="1" dirty="0" err="1">
                <a:latin typeface="Glacial Indifference" pitchFamily="50" charset="0"/>
              </a:rPr>
              <a:t>for</a:t>
            </a:r>
            <a:r>
              <a:rPr lang="de-AT" sz="3600" b="1" dirty="0">
                <a:latin typeface="Glacial Indifference" pitchFamily="50" charset="0"/>
              </a:rPr>
              <a:t> the best.“</a:t>
            </a:r>
          </a:p>
          <a:p>
            <a:endParaRPr lang="de-AT" sz="2400" dirty="0">
              <a:latin typeface="Glacial Indifference" pitchFamily="50" charset="0"/>
            </a:endParaRPr>
          </a:p>
          <a:p>
            <a:r>
              <a:rPr lang="de-AT" sz="2400" dirty="0">
                <a:latin typeface="Glacial Indifference" pitchFamily="50" charset="0"/>
              </a:rPr>
              <a:t>Benjamin Disraeli, britischer konservativer Politiker, Autor, Aristokrat, </a:t>
            </a:r>
          </a:p>
          <a:p>
            <a:r>
              <a:rPr lang="de-AT" sz="2400" dirty="0">
                <a:latin typeface="Glacial Indifference" pitchFamily="50" charset="0"/>
              </a:rPr>
              <a:t>Premierminister, 1804 - 1881</a:t>
            </a:r>
          </a:p>
        </p:txBody>
      </p:sp>
      <p:pic>
        <p:nvPicPr>
          <p:cNvPr id="5" name="object 2">
            <a:extLst>
              <a:ext uri="{FF2B5EF4-FFF2-40B4-BE49-F238E27FC236}">
                <a16:creationId xmlns:a16="http://schemas.microsoft.com/office/drawing/2014/main" id="{4FE7E20C-EA61-4E5C-B3E4-FF648990F22F}"/>
              </a:ext>
            </a:extLst>
          </p:cNvPr>
          <p:cNvPicPr/>
          <p:nvPr/>
        </p:nvPicPr>
        <p:blipFill>
          <a:blip r:embed="rId2" cstate="print"/>
          <a:stretch>
            <a:fillRect/>
          </a:stretch>
        </p:blipFill>
        <p:spPr>
          <a:xfrm>
            <a:off x="0" y="0"/>
            <a:ext cx="5029199" cy="10286999"/>
          </a:xfrm>
          <a:prstGeom prst="rect">
            <a:avLst/>
          </a:prstGeom>
        </p:spPr>
      </p:pic>
      <p:pic>
        <p:nvPicPr>
          <p:cNvPr id="6" name="object 3">
            <a:extLst>
              <a:ext uri="{FF2B5EF4-FFF2-40B4-BE49-F238E27FC236}">
                <a16:creationId xmlns:a16="http://schemas.microsoft.com/office/drawing/2014/main" id="{99D6185F-FB36-4482-A017-73CC109FA11C}"/>
              </a:ext>
            </a:extLst>
          </p:cNvPr>
          <p:cNvPicPr/>
          <p:nvPr/>
        </p:nvPicPr>
        <p:blipFill>
          <a:blip r:embed="rId3" cstate="print"/>
          <a:stretch>
            <a:fillRect/>
          </a:stretch>
        </p:blipFill>
        <p:spPr>
          <a:xfrm>
            <a:off x="14370877" y="8780968"/>
            <a:ext cx="3486149" cy="952499"/>
          </a:xfrm>
          <a:prstGeom prst="rect">
            <a:avLst/>
          </a:prstGeom>
        </p:spPr>
      </p:pic>
    </p:spTree>
    <p:extLst>
      <p:ext uri="{BB962C8B-B14F-4D97-AF65-F5344CB8AC3E}">
        <p14:creationId xmlns:p14="http://schemas.microsoft.com/office/powerpoint/2010/main" val="409268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0D4D314-F10C-4AB1-A620-85DCA8BC7E25}"/>
              </a:ext>
            </a:extLst>
          </p:cNvPr>
          <p:cNvSpPr txBox="1"/>
          <p:nvPr/>
        </p:nvSpPr>
        <p:spPr>
          <a:xfrm>
            <a:off x="5759624" y="1034179"/>
            <a:ext cx="12673408" cy="1107996"/>
          </a:xfrm>
          <a:prstGeom prst="rect">
            <a:avLst/>
          </a:prstGeom>
          <a:noFill/>
        </p:spPr>
        <p:txBody>
          <a:bodyPr wrap="square" rtlCol="0">
            <a:spAutoFit/>
          </a:bodyPr>
          <a:lstStyle/>
          <a:p>
            <a:r>
              <a:rPr lang="de-AT" sz="6600" b="1" dirty="0">
                <a:latin typeface="League Spartan" pitchFamily="2" charset="0"/>
              </a:rPr>
              <a:t>BELEUCHTUNG OHNE STROM</a:t>
            </a:r>
          </a:p>
        </p:txBody>
      </p:sp>
      <p:sp>
        <p:nvSpPr>
          <p:cNvPr id="6" name="Textfeld 5">
            <a:extLst>
              <a:ext uri="{FF2B5EF4-FFF2-40B4-BE49-F238E27FC236}">
                <a16:creationId xmlns:a16="http://schemas.microsoft.com/office/drawing/2014/main" id="{C90085B8-293E-43C2-A3BA-843E7059CFCC}"/>
              </a:ext>
            </a:extLst>
          </p:cNvPr>
          <p:cNvSpPr txBox="1"/>
          <p:nvPr/>
        </p:nvSpPr>
        <p:spPr>
          <a:xfrm>
            <a:off x="5605297" y="2507890"/>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Taschenlampen für jedes Familienmitglied, </a:t>
            </a:r>
            <a:br>
              <a:rPr lang="de-DE" sz="2800" dirty="0">
                <a:latin typeface="Glacial Indifference" pitchFamily="50" charset="0"/>
              </a:rPr>
            </a:br>
            <a:r>
              <a:rPr lang="de-DE" sz="2800" dirty="0">
                <a:latin typeface="Glacial Indifference" pitchFamily="50" charset="0"/>
              </a:rPr>
              <a:t>griffbereit im Nachtkästchen</a:t>
            </a:r>
            <a:endParaRPr lang="de-AT" sz="2800" dirty="0">
              <a:latin typeface="Glacial Indifference" pitchFamily="50" charset="0"/>
            </a:endParaRPr>
          </a:p>
        </p:txBody>
      </p:sp>
      <p:sp>
        <p:nvSpPr>
          <p:cNvPr id="7" name="Textfeld 6">
            <a:extLst>
              <a:ext uri="{FF2B5EF4-FFF2-40B4-BE49-F238E27FC236}">
                <a16:creationId xmlns:a16="http://schemas.microsoft.com/office/drawing/2014/main" id="{98716805-6BF4-4465-928B-4B17166B7DB5}"/>
              </a:ext>
            </a:extLst>
          </p:cNvPr>
          <p:cNvSpPr txBox="1"/>
          <p:nvPr/>
        </p:nvSpPr>
        <p:spPr>
          <a:xfrm>
            <a:off x="5605297" y="3745895"/>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Kurbeltaschenlampe empfehlenswert</a:t>
            </a:r>
          </a:p>
        </p:txBody>
      </p:sp>
      <p:sp>
        <p:nvSpPr>
          <p:cNvPr id="8" name="Textfeld 7">
            <a:extLst>
              <a:ext uri="{FF2B5EF4-FFF2-40B4-BE49-F238E27FC236}">
                <a16:creationId xmlns:a16="http://schemas.microsoft.com/office/drawing/2014/main" id="{7B8D15FD-DD28-453B-A40C-76E5A0A40023}"/>
              </a:ext>
            </a:extLst>
          </p:cNvPr>
          <p:cNvSpPr txBox="1"/>
          <p:nvPr/>
        </p:nvSpPr>
        <p:spPr>
          <a:xfrm>
            <a:off x="5605297" y="4541922"/>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Passende Reservebatterien bzw. Akkus</a:t>
            </a:r>
            <a:endParaRPr lang="de-AT" sz="2800" dirty="0">
              <a:latin typeface="Glacial Indifference" pitchFamily="50" charset="0"/>
            </a:endParaRPr>
          </a:p>
        </p:txBody>
      </p:sp>
      <p:sp>
        <p:nvSpPr>
          <p:cNvPr id="9" name="Textfeld 8">
            <a:extLst>
              <a:ext uri="{FF2B5EF4-FFF2-40B4-BE49-F238E27FC236}">
                <a16:creationId xmlns:a16="http://schemas.microsoft.com/office/drawing/2014/main" id="{FFB5B467-9A47-44AC-A492-B9CCDEDB0A75}"/>
              </a:ext>
            </a:extLst>
          </p:cNvPr>
          <p:cNvSpPr txBox="1"/>
          <p:nvPr/>
        </p:nvSpPr>
        <p:spPr>
          <a:xfrm>
            <a:off x="5670176" y="5425182"/>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Petroleumlampen</a:t>
            </a:r>
            <a:br>
              <a:rPr lang="de-DE" sz="2800" dirty="0">
                <a:latin typeface="Glacial Indifference" pitchFamily="50" charset="0"/>
              </a:rPr>
            </a:br>
            <a:r>
              <a:rPr lang="de-DE" sz="2800" dirty="0">
                <a:latin typeface="Glacial Indifference" pitchFamily="50" charset="0"/>
              </a:rPr>
              <a:t>ausreichender Vorrat Petroleum/Lampenöl</a:t>
            </a:r>
            <a:endParaRPr lang="de-AT" sz="2800" dirty="0">
              <a:latin typeface="Glacial Indifference" pitchFamily="50" charset="0"/>
            </a:endParaRPr>
          </a:p>
        </p:txBody>
      </p:sp>
      <p:sp>
        <p:nvSpPr>
          <p:cNvPr id="10" name="Textfeld 9">
            <a:extLst>
              <a:ext uri="{FF2B5EF4-FFF2-40B4-BE49-F238E27FC236}">
                <a16:creationId xmlns:a16="http://schemas.microsoft.com/office/drawing/2014/main" id="{75D3C827-377E-4585-921A-BFD697038227}"/>
              </a:ext>
            </a:extLst>
          </p:cNvPr>
          <p:cNvSpPr txBox="1"/>
          <p:nvPr/>
        </p:nvSpPr>
        <p:spPr>
          <a:xfrm>
            <a:off x="5662114" y="6721326"/>
            <a:ext cx="11665296" cy="523220"/>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Kerzen, Zündhölzer, Feuerzeuge</a:t>
            </a:r>
            <a:endParaRPr lang="de-AT" sz="2800" dirty="0">
              <a:latin typeface="Glacial Indifference" pitchFamily="50" charset="0"/>
            </a:endParaRPr>
          </a:p>
        </p:txBody>
      </p:sp>
      <p:sp>
        <p:nvSpPr>
          <p:cNvPr id="11" name="Textfeld 10">
            <a:extLst>
              <a:ext uri="{FF2B5EF4-FFF2-40B4-BE49-F238E27FC236}">
                <a16:creationId xmlns:a16="http://schemas.microsoft.com/office/drawing/2014/main" id="{500B1FA9-EA3B-447E-90CA-45709823304F}"/>
              </a:ext>
            </a:extLst>
          </p:cNvPr>
          <p:cNvSpPr txBox="1"/>
          <p:nvPr/>
        </p:nvSpPr>
        <p:spPr>
          <a:xfrm>
            <a:off x="5662114" y="7513414"/>
            <a:ext cx="11665296"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a:latin typeface="Glacial Indifference" pitchFamily="50" charset="0"/>
              </a:rPr>
              <a:t>Solarbetriebene </a:t>
            </a:r>
            <a:br>
              <a:rPr lang="de-DE" sz="2800" dirty="0">
                <a:latin typeface="Glacial Indifference" pitchFamily="50" charset="0"/>
              </a:rPr>
            </a:br>
            <a:r>
              <a:rPr lang="de-DE" sz="2800" dirty="0">
                <a:latin typeface="Glacial Indifference" pitchFamily="50" charset="0"/>
              </a:rPr>
              <a:t>Beleuchtungskörper</a:t>
            </a:r>
          </a:p>
        </p:txBody>
      </p:sp>
      <p:pic>
        <p:nvPicPr>
          <p:cNvPr id="5" name="Grafik 4" descr="Ein Bild, das drinnen enthält.&#10;&#10;Automatisch generierte Beschreibung">
            <a:extLst>
              <a:ext uri="{FF2B5EF4-FFF2-40B4-BE49-F238E27FC236}">
                <a16:creationId xmlns:a16="http://schemas.microsoft.com/office/drawing/2014/main" id="{ECE02C1E-2816-4537-9619-47DBD742D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30838">
            <a:off x="13318544" y="2307979"/>
            <a:ext cx="4617285" cy="3462964"/>
          </a:xfrm>
          <a:prstGeom prst="rect">
            <a:avLst/>
          </a:prstGeom>
        </p:spPr>
      </p:pic>
      <p:pic>
        <p:nvPicPr>
          <p:cNvPr id="15" name="Grafik 14" descr="Ein Bild, das Boden, aus Holz, Waffe, Holz enthält.&#10;&#10;Automatisch generierte Beschreibung">
            <a:extLst>
              <a:ext uri="{FF2B5EF4-FFF2-40B4-BE49-F238E27FC236}">
                <a16:creationId xmlns:a16="http://schemas.microsoft.com/office/drawing/2014/main" id="{E1A4625B-25D6-408F-976E-2BEEA3B7C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77007" y="4552698"/>
            <a:ext cx="2620186" cy="1965140"/>
          </a:xfrm>
          <a:prstGeom prst="rect">
            <a:avLst/>
          </a:prstGeom>
        </p:spPr>
      </p:pic>
      <p:pic>
        <p:nvPicPr>
          <p:cNvPr id="19" name="Grafik 18" descr="Ein Bild, das Flasche, drinnen, zugemüllt enthält.&#10;&#10;Automatisch generierte Beschreibung">
            <a:extLst>
              <a:ext uri="{FF2B5EF4-FFF2-40B4-BE49-F238E27FC236}">
                <a16:creationId xmlns:a16="http://schemas.microsoft.com/office/drawing/2014/main" id="{2FBDD13C-DE6B-40D2-8F91-3E2B7AC8EB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675" y="6830491"/>
            <a:ext cx="3681181" cy="2760886"/>
          </a:xfrm>
          <a:prstGeom prst="rect">
            <a:avLst/>
          </a:prstGeom>
        </p:spPr>
      </p:pic>
      <p:pic>
        <p:nvPicPr>
          <p:cNvPr id="17" name="Grafik 16" descr="Ein Bild, das Text, drinnen, Lampe, grün enthält.&#10;&#10;Automatisch generierte Beschreibung">
            <a:extLst>
              <a:ext uri="{FF2B5EF4-FFF2-40B4-BE49-F238E27FC236}">
                <a16:creationId xmlns:a16="http://schemas.microsoft.com/office/drawing/2014/main" id="{F6021481-43CF-4F2C-B15C-8BE6E51C2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136" y="7746788"/>
            <a:ext cx="2880320" cy="2160240"/>
          </a:xfrm>
          <a:prstGeom prst="rect">
            <a:avLst/>
          </a:prstGeom>
        </p:spPr>
      </p:pic>
      <p:pic>
        <p:nvPicPr>
          <p:cNvPr id="16" name="object 2">
            <a:extLst>
              <a:ext uri="{FF2B5EF4-FFF2-40B4-BE49-F238E27FC236}">
                <a16:creationId xmlns:a16="http://schemas.microsoft.com/office/drawing/2014/main" id="{6D98EBB4-0A6D-49C8-8637-C2AB6D174D0D}"/>
              </a:ext>
            </a:extLst>
          </p:cNvPr>
          <p:cNvPicPr/>
          <p:nvPr/>
        </p:nvPicPr>
        <p:blipFill>
          <a:blip r:embed="rId6" cstate="print"/>
          <a:stretch>
            <a:fillRect/>
          </a:stretch>
        </p:blipFill>
        <p:spPr>
          <a:xfrm>
            <a:off x="0" y="0"/>
            <a:ext cx="5029199" cy="10286999"/>
          </a:xfrm>
          <a:prstGeom prst="rect">
            <a:avLst/>
          </a:prstGeom>
        </p:spPr>
      </p:pic>
    </p:spTree>
    <p:extLst>
      <p:ext uri="{BB962C8B-B14F-4D97-AF65-F5344CB8AC3E}">
        <p14:creationId xmlns:p14="http://schemas.microsoft.com/office/powerpoint/2010/main" val="58111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3630</Words>
  <Application>Microsoft Office PowerPoint</Application>
  <PresentationFormat>Benutzerdefiniert</PresentationFormat>
  <Paragraphs>321</Paragraphs>
  <Slides>38</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Glacial Indifference</vt:lpstr>
      <vt:lpstr>Calibri</vt:lpstr>
      <vt:lpstr>Arial</vt:lpstr>
      <vt:lpstr>League Spartan</vt:lpstr>
      <vt:lpstr>EGSIDK+League Spartan Regular</vt:lpstr>
      <vt:lpstr>Theme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doc2pdf</dc:creator>
  <cp:lastModifiedBy>Dietmar</cp:lastModifiedBy>
  <cp:revision>16</cp:revision>
  <dcterms:modified xsi:type="dcterms:W3CDTF">2022-05-02T14:15:58Z</dcterms:modified>
</cp:coreProperties>
</file>